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43"/>
  </p:notesMasterIdLst>
  <p:handoutMasterIdLst>
    <p:handoutMasterId r:id="rId44"/>
  </p:handoutMasterIdLst>
  <p:sldIdLst>
    <p:sldId id="256" r:id="rId2"/>
    <p:sldId id="367" r:id="rId3"/>
    <p:sldId id="401" r:id="rId4"/>
    <p:sldId id="368" r:id="rId5"/>
    <p:sldId id="369" r:id="rId6"/>
    <p:sldId id="370" r:id="rId7"/>
    <p:sldId id="371" r:id="rId8"/>
    <p:sldId id="372" r:id="rId9"/>
    <p:sldId id="373" r:id="rId10"/>
    <p:sldId id="374" r:id="rId11"/>
    <p:sldId id="403" r:id="rId12"/>
    <p:sldId id="402" r:id="rId13"/>
    <p:sldId id="375" r:id="rId14"/>
    <p:sldId id="376" r:id="rId15"/>
    <p:sldId id="377" r:id="rId16"/>
    <p:sldId id="378" r:id="rId17"/>
    <p:sldId id="379" r:id="rId18"/>
    <p:sldId id="380" r:id="rId19"/>
    <p:sldId id="381" r:id="rId20"/>
    <p:sldId id="382" r:id="rId21"/>
    <p:sldId id="383" r:id="rId22"/>
    <p:sldId id="404" r:id="rId23"/>
    <p:sldId id="384" r:id="rId24"/>
    <p:sldId id="405" r:id="rId25"/>
    <p:sldId id="385" r:id="rId26"/>
    <p:sldId id="388" r:id="rId27"/>
    <p:sldId id="389" r:id="rId28"/>
    <p:sldId id="390" r:id="rId29"/>
    <p:sldId id="391" r:id="rId30"/>
    <p:sldId id="392" r:id="rId31"/>
    <p:sldId id="406" r:id="rId32"/>
    <p:sldId id="407" r:id="rId33"/>
    <p:sldId id="393" r:id="rId34"/>
    <p:sldId id="394" r:id="rId35"/>
    <p:sldId id="408" r:id="rId36"/>
    <p:sldId id="395" r:id="rId37"/>
    <p:sldId id="396" r:id="rId38"/>
    <p:sldId id="409" r:id="rId39"/>
    <p:sldId id="398" r:id="rId40"/>
    <p:sldId id="399" r:id="rId41"/>
    <p:sldId id="400" r:id="rId4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B23C00"/>
    <a:srgbClr val="8F0000"/>
    <a:srgbClr val="DEF0F2"/>
    <a:srgbClr val="F2E5D0"/>
    <a:srgbClr val="464646"/>
    <a:srgbClr val="CC99FF"/>
    <a:srgbClr val="99FF66"/>
    <a:srgbClr val="6699FF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170" autoAdjust="0"/>
    <p:restoredTop sz="86364" autoAdjust="0"/>
  </p:normalViewPr>
  <p:slideViewPr>
    <p:cSldViewPr>
      <p:cViewPr varScale="1">
        <p:scale>
          <a:sx n="154" d="100"/>
          <a:sy n="154" d="100"/>
        </p:scale>
        <p:origin x="208" y="4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91439" cy="91439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1BEC4D-AF1D-B244-858F-FC7BB69AC3F2}" type="datetimeFigureOut">
              <a:rPr lang="en-US" smtClean="0"/>
              <a:t>9/4/17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17C8AE-DEBD-E641-93E8-ED065F7FB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049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F5E68D8E-92B9-6647-9C13-3186C5B514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3527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8D8E-92B9-6647-9C13-3186C5B5146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638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381000" y="990600"/>
            <a:ext cx="76200" cy="51054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lang="en-US" sz="2400">
              <a:latin typeface="Times New Roman" charset="0"/>
            </a:endParaRP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62000" y="1371600"/>
            <a:ext cx="7696200" cy="2057400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62000" y="3765550"/>
            <a:ext cx="7696200" cy="2057400"/>
          </a:xfrm>
        </p:spPr>
        <p:txBody>
          <a:bodyPr/>
          <a:lstStyle>
            <a:lvl1pPr marL="0" indent="0">
              <a:buFont typeface="Wingdings" charset="0"/>
              <a:buNone/>
              <a:defRPr sz="2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30727" name="Rectangle 7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 sz="1000" b="1"/>
            </a:lvl1pPr>
          </a:lstStyle>
          <a:p>
            <a:fld id="{91E6F249-8D10-7240-A07E-F66CEC252905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30728" name="Group 8"/>
          <p:cNvGrpSpPr>
            <a:grpSpLocks/>
          </p:cNvGrpSpPr>
          <p:nvPr/>
        </p:nvGrpSpPr>
        <p:grpSpPr bwMode="auto">
          <a:xfrm>
            <a:off x="381000" y="304800"/>
            <a:ext cx="8391525" cy="5791200"/>
            <a:chOff x="240" y="192"/>
            <a:chExt cx="5286" cy="3648"/>
          </a:xfrm>
        </p:grpSpPr>
        <p:sp>
          <p:nvSpPr>
            <p:cNvPr id="30729" name="Rectangle 9"/>
            <p:cNvSpPr>
              <a:spLocks noChangeArrowheads="1"/>
            </p:cNvSpPr>
            <p:nvPr/>
          </p:nvSpPr>
          <p:spPr bwMode="auto">
            <a:xfrm flipV="1">
              <a:off x="5236" y="192"/>
              <a:ext cx="288" cy="288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0" name="Rectangle 10"/>
            <p:cNvSpPr>
              <a:spLocks noChangeArrowheads="1"/>
            </p:cNvSpPr>
            <p:nvPr/>
          </p:nvSpPr>
          <p:spPr bwMode="auto">
            <a:xfrm flipV="1">
              <a:off x="240" y="192"/>
              <a:ext cx="5004" cy="288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1" name="Rectangle 11"/>
            <p:cNvSpPr>
              <a:spLocks noChangeArrowheads="1"/>
            </p:cNvSpPr>
            <p:nvPr/>
          </p:nvSpPr>
          <p:spPr bwMode="auto">
            <a:xfrm flipV="1">
              <a:off x="240" y="480"/>
              <a:ext cx="5004" cy="144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2" name="Rectangle 12"/>
            <p:cNvSpPr>
              <a:spLocks noChangeArrowheads="1"/>
            </p:cNvSpPr>
            <p:nvPr/>
          </p:nvSpPr>
          <p:spPr bwMode="auto">
            <a:xfrm flipV="1">
              <a:off x="5242" y="480"/>
              <a:ext cx="282" cy="144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3" name="Line 13"/>
            <p:cNvSpPr>
              <a:spLocks noChangeShapeType="1"/>
            </p:cNvSpPr>
            <p:nvPr/>
          </p:nvSpPr>
          <p:spPr bwMode="auto">
            <a:xfrm flipH="1">
              <a:off x="480" y="2256"/>
              <a:ext cx="484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734" name="Rectangle 14"/>
            <p:cNvSpPr>
              <a:spLocks noChangeArrowheads="1"/>
            </p:cNvSpPr>
            <p:nvPr/>
          </p:nvSpPr>
          <p:spPr bwMode="auto">
            <a:xfrm>
              <a:off x="240" y="192"/>
              <a:ext cx="5286" cy="364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FDA5FC-E46B-9C44-BC74-948B74CFAE7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7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11163"/>
            <a:ext cx="2057400" cy="5719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11163"/>
            <a:ext cx="6019800" cy="5719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1E3472-7C7E-B14E-BFC5-D45A5C34A3D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890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1163"/>
            <a:ext cx="8229600" cy="6556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95400"/>
            <a:ext cx="4038600" cy="4835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038600" cy="4835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96963" y="6248400"/>
            <a:ext cx="2103437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82963" y="6248400"/>
            <a:ext cx="2636837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76163299-E9AA-DF4B-B757-5C61EC6F8E34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64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D62B2D-F854-104A-9535-9A504E5923E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4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D3FEEA-E4EA-8B48-84AC-27AA886F7D9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0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4038600" cy="48355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038600" cy="48355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F6CE3A-7281-7642-9900-6E16427813B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862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4CDA5C-119F-CC4B-9649-ABA59C0C102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35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50CE1F-3703-B242-8AD0-B0AC82B28EE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02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6963" y="6248400"/>
            <a:ext cx="2103437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382963" y="6248400"/>
            <a:ext cx="2636837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1431D7-A35E-FE4C-978D-A4C1DB31A32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584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074743-FE56-7945-B44C-593C2BC7280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86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885C50-577F-4141-9922-FD2248DB00C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552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11163"/>
            <a:ext cx="8229600" cy="655637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95400"/>
            <a:ext cx="8229600" cy="48355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38120" y="6248400"/>
            <a:ext cx="548679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FF516B7F-12E3-114E-9B55-66756E9F7A1D}" type="slidenum">
              <a:rPr lang="en-US"/>
              <a:pPr/>
              <a:t>‹#›</a:t>
            </a:fld>
            <a:endParaRPr lang="en-US" dirty="0"/>
          </a:p>
        </p:txBody>
      </p:sp>
      <p:grpSp>
        <p:nvGrpSpPr>
          <p:cNvPr id="29703" name="Group 7"/>
          <p:cNvGrpSpPr>
            <a:grpSpLocks/>
          </p:cNvGrpSpPr>
          <p:nvPr/>
        </p:nvGrpSpPr>
        <p:grpSpPr bwMode="auto">
          <a:xfrm>
            <a:off x="228600" y="0"/>
            <a:ext cx="8686800" cy="1143000"/>
            <a:chOff x="176" y="96"/>
            <a:chExt cx="5472" cy="1008"/>
          </a:xfrm>
        </p:grpSpPr>
        <p:sp>
          <p:nvSpPr>
            <p:cNvPr id="29704" name="Line 8"/>
            <p:cNvSpPr>
              <a:spLocks noChangeShapeType="1"/>
            </p:cNvSpPr>
            <p:nvPr/>
          </p:nvSpPr>
          <p:spPr bwMode="auto">
            <a:xfrm flipH="1">
              <a:off x="288" y="1104"/>
              <a:ext cx="523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705" name="Rectangle 9"/>
            <p:cNvSpPr>
              <a:spLocks noChangeArrowheads="1"/>
            </p:cNvSpPr>
            <p:nvPr/>
          </p:nvSpPr>
          <p:spPr bwMode="auto">
            <a:xfrm>
              <a:off x="5504" y="96"/>
              <a:ext cx="144" cy="144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6" name="Rectangle 10"/>
            <p:cNvSpPr>
              <a:spLocks noChangeArrowheads="1"/>
            </p:cNvSpPr>
            <p:nvPr/>
          </p:nvSpPr>
          <p:spPr bwMode="auto">
            <a:xfrm>
              <a:off x="176" y="96"/>
              <a:ext cx="5326" cy="144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7" name="Rectangle 11"/>
            <p:cNvSpPr>
              <a:spLocks noChangeArrowheads="1"/>
            </p:cNvSpPr>
            <p:nvPr/>
          </p:nvSpPr>
          <p:spPr bwMode="auto">
            <a:xfrm>
              <a:off x="176" y="240"/>
              <a:ext cx="5326" cy="88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8" name="Rectangle 12"/>
            <p:cNvSpPr>
              <a:spLocks noChangeArrowheads="1"/>
            </p:cNvSpPr>
            <p:nvPr/>
          </p:nvSpPr>
          <p:spPr bwMode="auto">
            <a:xfrm>
              <a:off x="5504" y="241"/>
              <a:ext cx="144" cy="86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</p:grpSp>
      <p:pic>
        <p:nvPicPr>
          <p:cNvPr id="29709" name="Picture 13" descr="SJSU-logo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6172200"/>
            <a:ext cx="639762" cy="60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 userDrawn="1"/>
        </p:nvSpPr>
        <p:spPr>
          <a:xfrm>
            <a:off x="1097318" y="6263609"/>
            <a:ext cx="1800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Computer</a:t>
            </a:r>
            <a:r>
              <a:rPr lang="en-US" sz="1000" baseline="0" dirty="0" smtClean="0"/>
              <a:t> Engineering Dept.</a:t>
            </a:r>
          </a:p>
          <a:p>
            <a:r>
              <a:rPr lang="en-US" sz="1000" baseline="0" dirty="0" smtClean="0"/>
              <a:t>Fall 2017: </a:t>
            </a:r>
            <a:r>
              <a:rPr lang="en-US" sz="1000" baseline="0" dirty="0" smtClean="0"/>
              <a:t>September 5</a:t>
            </a:r>
            <a:endParaRPr lang="en-US" sz="1000" dirty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3228860" y="6263609"/>
            <a:ext cx="29642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 smtClean="0"/>
              <a:t>CMPE 135: Object-Oriented</a:t>
            </a:r>
            <a:r>
              <a:rPr lang="en-US" sz="1000" baseline="0" dirty="0" smtClean="0"/>
              <a:t> Analysis and Design</a:t>
            </a:r>
            <a:br>
              <a:rPr lang="en-US" sz="1000" baseline="0" dirty="0" smtClean="0"/>
            </a:br>
            <a:r>
              <a:rPr lang="en-US" sz="1000" baseline="0" dirty="0" smtClean="0"/>
              <a:t>© R. Mak</a:t>
            </a:r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2pPr>
      <a:lvl3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3pPr>
      <a:lvl4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4pPr>
      <a:lvl5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469900" indent="-469900" algn="l" rtl="0" fontAlgn="base">
        <a:spcBef>
          <a:spcPct val="20000"/>
        </a:spcBef>
        <a:spcAft>
          <a:spcPct val="0"/>
        </a:spcAft>
        <a:buClr>
          <a:schemeClr val="bg2"/>
        </a:buClr>
        <a:buSzPct val="70000"/>
        <a:buFont typeface="Wingdings" charset="0"/>
        <a:buChar char="o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fontAlgn="base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charset="0"/>
        <a:buChar char="n"/>
        <a:defRPr sz="2400">
          <a:solidFill>
            <a:schemeClr val="tx1"/>
          </a:solidFill>
          <a:latin typeface="+mn-lt"/>
          <a:ea typeface="+mn-ea"/>
        </a:defRPr>
      </a:lvl2pPr>
      <a:lvl3pPr marL="1377950" indent="-468313" algn="l" rtl="0" fontAlgn="base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charset="0"/>
        <a:buChar char="o"/>
        <a:defRPr sz="2000">
          <a:solidFill>
            <a:schemeClr val="tx1"/>
          </a:solidFill>
          <a:latin typeface="+mn-lt"/>
          <a:ea typeface="+mn-ea"/>
        </a:defRPr>
      </a:lvl3pPr>
      <a:lvl4pPr marL="1827213" indent="-438150" algn="l" rtl="0" fontAlgn="base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charset="0"/>
        <a:buChar char="n"/>
        <a:defRPr sz="1600">
          <a:solidFill>
            <a:schemeClr val="tx1"/>
          </a:solidFill>
          <a:latin typeface="+mn-lt"/>
          <a:ea typeface="+mn-ea"/>
        </a:defRPr>
      </a:lvl4pPr>
      <a:lvl5pPr marL="22971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5pPr>
      <a:lvl6pPr marL="27543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6pPr>
      <a:lvl7pPr marL="32115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7pPr>
      <a:lvl8pPr marL="36687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8pPr>
      <a:lvl9pPr marL="41259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cs.sjsu.edu/~mak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x-none" sz="3200" dirty="0"/>
              <a:t>CMPE 135: Object-Oriented Analysis </a:t>
            </a:r>
            <a:br>
              <a:rPr lang="en-US" altLang="x-none" sz="3200" dirty="0"/>
            </a:br>
            <a:r>
              <a:rPr lang="en-US" altLang="x-none" sz="3200" dirty="0"/>
              <a:t>and </a:t>
            </a:r>
            <a:r>
              <a:rPr lang="en-US" altLang="x-none" sz="3200" dirty="0" smtClean="0"/>
              <a:t>Design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400" dirty="0" smtClean="0"/>
              <a:t>September 5 Class </a:t>
            </a:r>
            <a:r>
              <a:rPr lang="en-US" sz="2400" dirty="0"/>
              <a:t>Meeting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algn="ctr">
              <a:lnSpc>
                <a:spcPct val="90000"/>
              </a:lnSpc>
            </a:pPr>
            <a:r>
              <a:rPr lang="en-US" dirty="0"/>
              <a:t>Department of Computer </a:t>
            </a:r>
            <a:r>
              <a:rPr lang="en-US" dirty="0" smtClean="0"/>
              <a:t>Engineering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San Jose State University</a:t>
            </a:r>
            <a:br>
              <a:rPr lang="en-US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dirty="0" smtClean="0"/>
              <a:t>Fall 2017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Instructor: Ron Mak</a:t>
            </a:r>
          </a:p>
          <a:p>
            <a:pPr algn="ctr">
              <a:lnSpc>
                <a:spcPct val="90000"/>
              </a:lnSpc>
            </a:pPr>
            <a:r>
              <a:rPr lang="en-US" dirty="0">
                <a:hlinkClick r:id="rId2"/>
              </a:rPr>
              <a:t>www.cs.sjsu.edu/~mak</a:t>
            </a:r>
            <a:endParaRPr lang="en-US" dirty="0"/>
          </a:p>
        </p:txBody>
      </p:sp>
      <p:pic>
        <p:nvPicPr>
          <p:cNvPr id="2053" name="Picture 5" descr="sjsu_logo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638" y="4591050"/>
            <a:ext cx="1096962" cy="10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E6F249-8D10-7240-A07E-F66CEC252905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7" name="Picture 6" descr="Screen Shot 2015-08-23 at 4.03.0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40" y="4617707"/>
            <a:ext cx="878610" cy="11887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244B4-C3FC-F74E-AED9-41018949EF36}" type="slidenum">
              <a:rPr lang="en-US" altLang="x-none"/>
              <a:pPr/>
              <a:t>10</a:t>
            </a:fld>
            <a:endParaRPr lang="en-US" altLang="x-none"/>
          </a:p>
        </p:txBody>
      </p:sp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Possible Mandolin Solutions</a:t>
            </a:r>
          </a:p>
        </p:txBody>
      </p:sp>
      <p:sp>
        <p:nvSpPr>
          <p:cNvPr id="13517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295399"/>
            <a:ext cx="8229600" cy="4840629"/>
          </a:xfrm>
        </p:spPr>
        <p:txBody>
          <a:bodyPr/>
          <a:lstStyle/>
          <a:p>
            <a:r>
              <a:rPr lang="en-US" altLang="x-none" dirty="0"/>
              <a:t>Add a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Mandolin</a:t>
            </a:r>
            <a:r>
              <a:rPr lang="en-US" altLang="x-none" dirty="0"/>
              <a:t> class.</a:t>
            </a:r>
          </a:p>
          <a:p>
            <a:pPr lvl="1"/>
            <a:r>
              <a:rPr lang="en-US" altLang="x-none" dirty="0"/>
              <a:t>Cut and paste code from the existing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Guitar</a:t>
            </a:r>
            <a:r>
              <a:rPr lang="en-US" altLang="x-none" dirty="0"/>
              <a:t> class</a:t>
            </a:r>
            <a:r>
              <a:rPr lang="en-US" altLang="x-none" dirty="0" smtClean="0"/>
              <a:t>.</a:t>
            </a:r>
          </a:p>
          <a:p>
            <a:pPr lvl="5"/>
            <a:endParaRPr lang="en-US" altLang="x-none" dirty="0"/>
          </a:p>
          <a:p>
            <a:r>
              <a:rPr lang="en-US" altLang="x-none" dirty="0"/>
              <a:t>Replace the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Guitar</a:t>
            </a:r>
            <a:r>
              <a:rPr lang="en-US" altLang="x-none" dirty="0"/>
              <a:t> class with an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class.</a:t>
            </a:r>
          </a:p>
          <a:p>
            <a:pPr lvl="1"/>
            <a:r>
              <a:rPr lang="en-US" altLang="x-none" dirty="0"/>
              <a:t>A </a:t>
            </a:r>
            <a:r>
              <a:rPr lang="en-US" altLang="x-none" u="sng" dirty="0"/>
              <a:t>type field</a:t>
            </a:r>
            <a:r>
              <a:rPr lang="en-US" altLang="x-none" dirty="0"/>
              <a:t> indicates whether the instrument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is </a:t>
            </a:r>
            <a:r>
              <a:rPr lang="en-US" altLang="x-none" dirty="0"/>
              <a:t>a guitar or a mandolin</a:t>
            </a:r>
            <a:r>
              <a:rPr lang="en-US" altLang="x-none" dirty="0" smtClean="0"/>
              <a:t>.</a:t>
            </a:r>
          </a:p>
          <a:p>
            <a:pPr lvl="5"/>
            <a:endParaRPr lang="en-US" altLang="x-none" dirty="0"/>
          </a:p>
          <a:p>
            <a:r>
              <a:rPr lang="en-US" altLang="x-none" dirty="0"/>
              <a:t>Add a new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class.</a:t>
            </a:r>
          </a:p>
          <a:p>
            <a:pPr lvl="1"/>
            <a:r>
              <a:rPr lang="en-US" altLang="x-none" dirty="0"/>
              <a:t>Make the existing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Guitar</a:t>
            </a:r>
            <a:r>
              <a:rPr lang="en-US" altLang="x-none" dirty="0"/>
              <a:t> class and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a </a:t>
            </a:r>
            <a:r>
              <a:rPr lang="en-US" altLang="x-none" dirty="0"/>
              <a:t>new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Mandolin</a:t>
            </a:r>
            <a:r>
              <a:rPr lang="en-US" altLang="x-none" dirty="0"/>
              <a:t> class </a:t>
            </a:r>
            <a:r>
              <a:rPr lang="en-US" altLang="x-none" u="sng" dirty="0"/>
              <a:t>subclasses</a:t>
            </a:r>
            <a:r>
              <a:rPr lang="en-US" altLang="x-none" dirty="0"/>
              <a:t>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of </a:t>
            </a:r>
            <a:r>
              <a:rPr lang="en-US" altLang="x-none" dirty="0"/>
              <a:t>the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class.</a:t>
            </a:r>
          </a:p>
        </p:txBody>
      </p:sp>
    </p:spTree>
    <p:extLst>
      <p:ext uri="{BB962C8B-B14F-4D97-AF65-F5344CB8AC3E}">
        <p14:creationId xmlns:p14="http://schemas.microsoft.com/office/powerpoint/2010/main" val="16644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5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5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5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5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5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51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244B4-C3FC-F74E-AED9-41018949EF36}" type="slidenum">
              <a:rPr lang="en-US" altLang="x-none"/>
              <a:pPr/>
              <a:t>11</a:t>
            </a:fld>
            <a:endParaRPr lang="en-US" altLang="x-none"/>
          </a:p>
        </p:txBody>
      </p:sp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Possible Mandolin </a:t>
            </a:r>
            <a:r>
              <a:rPr lang="en-US" altLang="x-none" dirty="0" smtClean="0"/>
              <a:t>Solutions</a:t>
            </a:r>
            <a:r>
              <a:rPr lang="en-US" altLang="x-none" i="1" dirty="0" smtClean="0"/>
              <a:t>, cont’d</a:t>
            </a:r>
            <a:endParaRPr lang="en-US" altLang="x-none" i="1" dirty="0"/>
          </a:p>
        </p:txBody>
      </p:sp>
      <p:sp>
        <p:nvSpPr>
          <p:cNvPr id="2" name="Line 17"/>
          <p:cNvSpPr>
            <a:spLocks noChangeShapeType="1"/>
          </p:cNvSpPr>
          <p:nvPr/>
        </p:nvSpPr>
        <p:spPr bwMode="auto">
          <a:xfrm>
            <a:off x="3475038" y="1417342"/>
            <a:ext cx="0" cy="2244725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>
            <a:off x="5673725" y="1417342"/>
            <a:ext cx="0" cy="2244725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35202" name="Group 34"/>
          <p:cNvGrpSpPr>
            <a:grpSpLocks/>
          </p:cNvGrpSpPr>
          <p:nvPr/>
        </p:nvGrpSpPr>
        <p:grpSpPr bwMode="auto">
          <a:xfrm>
            <a:off x="1281113" y="1712617"/>
            <a:ext cx="6583362" cy="508000"/>
            <a:chOff x="807" y="2576"/>
            <a:chExt cx="4147" cy="320"/>
          </a:xfrm>
        </p:grpSpPr>
        <p:sp>
          <p:nvSpPr>
            <p:cNvPr id="4" name="Rectangle 8"/>
            <p:cNvSpPr>
              <a:spLocks noChangeArrowheads="1"/>
            </p:cNvSpPr>
            <p:nvPr/>
          </p:nvSpPr>
          <p:spPr bwMode="auto">
            <a:xfrm>
              <a:off x="807" y="2576"/>
              <a:ext cx="1382" cy="320"/>
            </a:xfrm>
            <a:prstGeom prst="rect">
              <a:avLst/>
            </a:prstGeom>
            <a:solidFill>
              <a:srgbClr val="CDCD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x-none" sz="1400" dirty="0">
                  <a:solidFill>
                    <a:srgbClr val="000000"/>
                  </a:solidFill>
                  <a:sym typeface="Gill Sans" charset="0"/>
                </a:rPr>
                <a:t>Mandolin class</a:t>
              </a:r>
            </a:p>
          </p:txBody>
        </p:sp>
        <p:sp>
          <p:nvSpPr>
            <p:cNvPr id="5" name="Rectangle 9"/>
            <p:cNvSpPr>
              <a:spLocks noChangeArrowheads="1"/>
            </p:cNvSpPr>
            <p:nvPr/>
          </p:nvSpPr>
          <p:spPr bwMode="auto">
            <a:xfrm>
              <a:off x="2189" y="2576"/>
              <a:ext cx="1385" cy="320"/>
            </a:xfrm>
            <a:prstGeom prst="rect">
              <a:avLst/>
            </a:prstGeom>
            <a:solidFill>
              <a:srgbClr val="CDCD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x-none" sz="1400">
                  <a:solidFill>
                    <a:srgbClr val="000000"/>
                  </a:solidFill>
                  <a:sym typeface="Gill Sans" charset="0"/>
                </a:rPr>
                <a:t>Simple to implement</a:t>
              </a:r>
            </a:p>
          </p:txBody>
        </p:sp>
        <p:sp>
          <p:nvSpPr>
            <p:cNvPr id="6" name="Rectangle 10"/>
            <p:cNvSpPr>
              <a:spLocks noChangeArrowheads="1"/>
            </p:cNvSpPr>
            <p:nvPr/>
          </p:nvSpPr>
          <p:spPr bwMode="auto">
            <a:xfrm>
              <a:off x="3574" y="2576"/>
              <a:ext cx="1380" cy="320"/>
            </a:xfrm>
            <a:prstGeom prst="rect">
              <a:avLst/>
            </a:prstGeom>
            <a:solidFill>
              <a:srgbClr val="CDCD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 typeface="Arial" charset="0"/>
                <a:buChar char="•"/>
              </a:pPr>
              <a:r>
                <a:rPr lang="en-US" altLang="x-none" sz="1400" dirty="0">
                  <a:solidFill>
                    <a:srgbClr val="000000"/>
                  </a:solidFill>
                  <a:sym typeface="Gill Sans" charset="0"/>
                </a:rPr>
                <a:t>Duplicate code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 typeface="Arial" charset="0"/>
                <a:buChar char="•"/>
              </a:pPr>
              <a:r>
                <a:rPr lang="en-US" altLang="x-none" sz="1400" dirty="0">
                  <a:solidFill>
                    <a:srgbClr val="000000"/>
                  </a:solidFill>
                  <a:sym typeface="Gill Sans" charset="0"/>
                </a:rPr>
                <a:t>Hard to maintain</a:t>
              </a:r>
            </a:p>
          </p:txBody>
        </p:sp>
        <p:sp>
          <p:nvSpPr>
            <p:cNvPr id="7" name="Line 20"/>
            <p:cNvSpPr>
              <a:spLocks noChangeShapeType="1"/>
            </p:cNvSpPr>
            <p:nvPr/>
          </p:nvSpPr>
          <p:spPr bwMode="auto">
            <a:xfrm>
              <a:off x="807" y="2896"/>
              <a:ext cx="4147" cy="0"/>
            </a:xfrm>
            <a:prstGeom prst="line">
              <a:avLst/>
            </a:prstGeom>
            <a:noFill/>
            <a:ln w="127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5203" name="Group 35"/>
          <p:cNvGrpSpPr>
            <a:grpSpLocks/>
          </p:cNvGrpSpPr>
          <p:nvPr/>
        </p:nvGrpSpPr>
        <p:grpSpPr bwMode="auto">
          <a:xfrm>
            <a:off x="1281113" y="2220617"/>
            <a:ext cx="6583362" cy="720725"/>
            <a:chOff x="807" y="2896"/>
            <a:chExt cx="4147" cy="454"/>
          </a:xfrm>
        </p:grpSpPr>
        <p:sp>
          <p:nvSpPr>
            <p:cNvPr id="8" name="Rectangle 11"/>
            <p:cNvSpPr>
              <a:spLocks noChangeArrowheads="1"/>
            </p:cNvSpPr>
            <p:nvPr/>
          </p:nvSpPr>
          <p:spPr bwMode="auto">
            <a:xfrm>
              <a:off x="807" y="2896"/>
              <a:ext cx="1382" cy="454"/>
            </a:xfrm>
            <a:prstGeom prst="rect">
              <a:avLst/>
            </a:prstGeom>
            <a:solidFill>
              <a:srgbClr val="E8E8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x-none" sz="1400">
                  <a:solidFill>
                    <a:srgbClr val="000000"/>
                  </a:solidFill>
                  <a:sym typeface="Gill Sans" charset="0"/>
                </a:rPr>
                <a:t>Instrument class with type field</a:t>
              </a:r>
            </a:p>
          </p:txBody>
        </p:sp>
        <p:sp>
          <p:nvSpPr>
            <p:cNvPr id="9" name="Rectangle 12"/>
            <p:cNvSpPr>
              <a:spLocks noChangeArrowheads="1"/>
            </p:cNvSpPr>
            <p:nvPr/>
          </p:nvSpPr>
          <p:spPr bwMode="auto">
            <a:xfrm>
              <a:off x="2189" y="2896"/>
              <a:ext cx="1385" cy="454"/>
            </a:xfrm>
            <a:prstGeom prst="rect">
              <a:avLst/>
            </a:prstGeom>
            <a:solidFill>
              <a:srgbClr val="E8E8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x-none" sz="1400">
                  <a:solidFill>
                    <a:srgbClr val="000000"/>
                  </a:solidFill>
                  <a:sym typeface="Gill Sans" charset="0"/>
                </a:rPr>
                <a:t>No duplicate code</a:t>
              </a:r>
            </a:p>
          </p:txBody>
        </p:sp>
        <p:sp>
          <p:nvSpPr>
            <p:cNvPr id="10" name="Rectangle 13"/>
            <p:cNvSpPr>
              <a:spLocks noChangeArrowheads="1"/>
            </p:cNvSpPr>
            <p:nvPr/>
          </p:nvSpPr>
          <p:spPr bwMode="auto">
            <a:xfrm>
              <a:off x="3574" y="2896"/>
              <a:ext cx="1380" cy="454"/>
            </a:xfrm>
            <a:prstGeom prst="rect">
              <a:avLst/>
            </a:prstGeom>
            <a:solidFill>
              <a:srgbClr val="E8E8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 typeface="Arial" charset="0"/>
                <a:buChar char="•"/>
              </a:pPr>
              <a:r>
                <a:rPr lang="en-US" altLang="x-none" sz="1400" dirty="0">
                  <a:solidFill>
                    <a:srgbClr val="000000"/>
                  </a:solidFill>
                  <a:sym typeface="Gill Sans" charset="0"/>
                </a:rPr>
                <a:t>Not an O-O solution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 typeface="Arial" charset="0"/>
                <a:buChar char="•"/>
              </a:pPr>
              <a:r>
                <a:rPr lang="en-US" altLang="x-none" sz="1400" dirty="0">
                  <a:solidFill>
                    <a:srgbClr val="000000"/>
                  </a:solidFill>
                  <a:sym typeface="Gill Sans" charset="0"/>
                </a:rPr>
                <a:t>Need to check type on objects</a:t>
              </a:r>
            </a:p>
          </p:txBody>
        </p:sp>
        <p:sp>
          <p:nvSpPr>
            <p:cNvPr id="11" name="Line 21"/>
            <p:cNvSpPr>
              <a:spLocks noChangeShapeType="1"/>
            </p:cNvSpPr>
            <p:nvPr/>
          </p:nvSpPr>
          <p:spPr bwMode="auto">
            <a:xfrm>
              <a:off x="807" y="3350"/>
              <a:ext cx="4147" cy="0"/>
            </a:xfrm>
            <a:prstGeom prst="line">
              <a:avLst/>
            </a:prstGeom>
            <a:noFill/>
            <a:ln w="127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Line 22"/>
          <p:cNvSpPr>
            <a:spLocks noChangeShapeType="1"/>
          </p:cNvSpPr>
          <p:nvPr/>
        </p:nvSpPr>
        <p:spPr bwMode="auto">
          <a:xfrm>
            <a:off x="1281113" y="1417342"/>
            <a:ext cx="0" cy="2244725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23"/>
          <p:cNvSpPr>
            <a:spLocks noChangeShapeType="1"/>
          </p:cNvSpPr>
          <p:nvPr/>
        </p:nvSpPr>
        <p:spPr bwMode="auto">
          <a:xfrm>
            <a:off x="7864475" y="1417342"/>
            <a:ext cx="0" cy="2244725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35201" name="Group 33"/>
          <p:cNvGrpSpPr>
            <a:grpSpLocks/>
          </p:cNvGrpSpPr>
          <p:nvPr/>
        </p:nvGrpSpPr>
        <p:grpSpPr bwMode="auto">
          <a:xfrm>
            <a:off x="1281113" y="1417342"/>
            <a:ext cx="6583362" cy="295275"/>
            <a:chOff x="807" y="2390"/>
            <a:chExt cx="4147" cy="186"/>
          </a:xfrm>
        </p:grpSpPr>
        <p:sp>
          <p:nvSpPr>
            <p:cNvPr id="14" name="Rectangle 5"/>
            <p:cNvSpPr>
              <a:spLocks noChangeArrowheads="1"/>
            </p:cNvSpPr>
            <p:nvPr/>
          </p:nvSpPr>
          <p:spPr bwMode="auto">
            <a:xfrm>
              <a:off x="807" y="2390"/>
              <a:ext cx="1382" cy="186"/>
            </a:xfrm>
            <a:prstGeom prst="rect">
              <a:avLst/>
            </a:prstGeom>
            <a:solidFill>
              <a:srgbClr val="2D2D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x-none" sz="1400" b="1">
                  <a:solidFill>
                    <a:srgbClr val="FFFFFF"/>
                  </a:solidFill>
                  <a:sym typeface="Gill Sans" charset="0"/>
                </a:rPr>
                <a:t>Solution</a:t>
              </a:r>
            </a:p>
          </p:txBody>
        </p:sp>
        <p:sp>
          <p:nvSpPr>
            <p:cNvPr id="15" name="Rectangle 6"/>
            <p:cNvSpPr>
              <a:spLocks noChangeArrowheads="1"/>
            </p:cNvSpPr>
            <p:nvPr/>
          </p:nvSpPr>
          <p:spPr bwMode="auto">
            <a:xfrm>
              <a:off x="2189" y="2390"/>
              <a:ext cx="1385" cy="186"/>
            </a:xfrm>
            <a:prstGeom prst="rect">
              <a:avLst/>
            </a:prstGeom>
            <a:solidFill>
              <a:srgbClr val="2D2D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x-none" sz="1400" b="1">
                  <a:solidFill>
                    <a:srgbClr val="FFFFFF"/>
                  </a:solidFill>
                  <a:sym typeface="Gill Sans" charset="0"/>
                </a:rPr>
                <a:t>Advantages</a:t>
              </a:r>
            </a:p>
          </p:txBody>
        </p:sp>
        <p:sp>
          <p:nvSpPr>
            <p:cNvPr id="16" name="Rectangle 7"/>
            <p:cNvSpPr>
              <a:spLocks noChangeArrowheads="1"/>
            </p:cNvSpPr>
            <p:nvPr/>
          </p:nvSpPr>
          <p:spPr bwMode="auto">
            <a:xfrm>
              <a:off x="3574" y="2390"/>
              <a:ext cx="1380" cy="186"/>
            </a:xfrm>
            <a:prstGeom prst="rect">
              <a:avLst/>
            </a:prstGeom>
            <a:solidFill>
              <a:srgbClr val="2D2D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x-none" sz="1400" b="1">
                  <a:solidFill>
                    <a:srgbClr val="FFFFFF"/>
                  </a:solidFill>
                  <a:sym typeface="Gill Sans" charset="0"/>
                </a:rPr>
                <a:t>Disadvantages</a:t>
              </a:r>
            </a:p>
          </p:txBody>
        </p:sp>
        <p:sp>
          <p:nvSpPr>
            <p:cNvPr id="17" name="Line 19"/>
            <p:cNvSpPr>
              <a:spLocks noChangeShapeType="1"/>
            </p:cNvSpPr>
            <p:nvPr/>
          </p:nvSpPr>
          <p:spPr bwMode="auto">
            <a:xfrm>
              <a:off x="807" y="2576"/>
              <a:ext cx="4147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Line 24"/>
            <p:cNvSpPr>
              <a:spLocks noChangeShapeType="1"/>
            </p:cNvSpPr>
            <p:nvPr/>
          </p:nvSpPr>
          <p:spPr bwMode="auto">
            <a:xfrm>
              <a:off x="807" y="2390"/>
              <a:ext cx="4147" cy="0"/>
            </a:xfrm>
            <a:prstGeom prst="line">
              <a:avLst/>
            </a:prstGeom>
            <a:noFill/>
            <a:ln w="127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5204" name="Group 36"/>
          <p:cNvGrpSpPr>
            <a:grpSpLocks/>
          </p:cNvGrpSpPr>
          <p:nvPr/>
        </p:nvGrpSpPr>
        <p:grpSpPr bwMode="auto">
          <a:xfrm>
            <a:off x="1281113" y="2941342"/>
            <a:ext cx="6583362" cy="720725"/>
            <a:chOff x="807" y="3350"/>
            <a:chExt cx="4147" cy="454"/>
          </a:xfrm>
        </p:grpSpPr>
        <p:sp>
          <p:nvSpPr>
            <p:cNvPr id="19" name="Rectangle 14"/>
            <p:cNvSpPr>
              <a:spLocks noChangeArrowheads="1"/>
            </p:cNvSpPr>
            <p:nvPr/>
          </p:nvSpPr>
          <p:spPr bwMode="auto">
            <a:xfrm>
              <a:off x="807" y="3350"/>
              <a:ext cx="1382" cy="454"/>
            </a:xfrm>
            <a:prstGeom prst="rect">
              <a:avLst/>
            </a:prstGeom>
            <a:solidFill>
              <a:srgbClr val="CDCD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x-none" sz="1400" dirty="0">
                  <a:solidFill>
                    <a:srgbClr val="000000"/>
                  </a:solidFill>
                  <a:sym typeface="Gill Sans" charset="0"/>
                </a:rPr>
                <a:t>Instrument base class</a:t>
              </a:r>
            </a:p>
          </p:txBody>
        </p:sp>
        <p:sp>
          <p:nvSpPr>
            <p:cNvPr id="20" name="Rectangle 15"/>
            <p:cNvSpPr>
              <a:spLocks noChangeArrowheads="1"/>
            </p:cNvSpPr>
            <p:nvPr/>
          </p:nvSpPr>
          <p:spPr bwMode="auto">
            <a:xfrm>
              <a:off x="2189" y="3350"/>
              <a:ext cx="1385" cy="454"/>
            </a:xfrm>
            <a:prstGeom prst="rect">
              <a:avLst/>
            </a:prstGeom>
            <a:solidFill>
              <a:srgbClr val="CDCD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 typeface="Arial" charset="0"/>
                <a:buChar char="•"/>
              </a:pPr>
              <a:r>
                <a:rPr lang="en-US" altLang="x-none" sz="1400">
                  <a:solidFill>
                    <a:srgbClr val="000000"/>
                  </a:solidFill>
                  <a:sym typeface="Gill Sans" charset="0"/>
                </a:rPr>
                <a:t>O-O solution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 typeface="Arial" charset="0"/>
                <a:buChar char="•"/>
              </a:pPr>
              <a:r>
                <a:rPr lang="en-US" altLang="x-none" sz="1400">
                  <a:solidFill>
                    <a:srgbClr val="000000"/>
                  </a:solidFill>
                  <a:sym typeface="Gill Sans" charset="0"/>
                </a:rPr>
                <a:t>No type field to check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 typeface="Arial" charset="0"/>
                <a:buChar char="•"/>
              </a:pPr>
              <a:r>
                <a:rPr lang="en-US" altLang="x-none" sz="1400">
                  <a:solidFill>
                    <a:srgbClr val="000000"/>
                  </a:solidFill>
                  <a:sym typeface="Gill Sans" charset="0"/>
                </a:rPr>
                <a:t>No duplicate code</a:t>
              </a:r>
            </a:p>
          </p:txBody>
        </p:sp>
        <p:sp>
          <p:nvSpPr>
            <p:cNvPr id="21" name="Rectangle 16"/>
            <p:cNvSpPr>
              <a:spLocks noChangeArrowheads="1"/>
            </p:cNvSpPr>
            <p:nvPr/>
          </p:nvSpPr>
          <p:spPr bwMode="auto">
            <a:xfrm>
              <a:off x="3574" y="3350"/>
              <a:ext cx="1380" cy="454"/>
            </a:xfrm>
            <a:prstGeom prst="rect">
              <a:avLst/>
            </a:prstGeom>
            <a:solidFill>
              <a:srgbClr val="CDCD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3595" tIns="41797" rIns="83595" bIns="41797"/>
            <a:lstStyle>
              <a:lvl1pPr defTabSz="457200">
                <a:spcBef>
                  <a:spcPct val="20000"/>
                </a:spcBef>
                <a:buClr>
                  <a:schemeClr val="bg2"/>
                </a:buClr>
                <a:buSzPct val="70000"/>
                <a:buFont typeface="Wingdings" charset="2"/>
                <a:buChar char="o"/>
                <a:defRPr sz="2000"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 defTabSz="457200">
                <a:spcBef>
                  <a:spcPct val="20000"/>
                </a:spcBef>
                <a:buClr>
                  <a:schemeClr val="accent2"/>
                </a:buClr>
                <a:buSzPct val="7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spcBef>
                  <a:spcPct val="20000"/>
                </a:spcBef>
                <a:defRPr sz="1600">
                  <a:solidFill>
                    <a:schemeClr val="tx1"/>
                  </a:solidFill>
                  <a:latin typeface="Arial" charset="0"/>
                </a:defRPr>
              </a:lvl3pPr>
              <a:lvl4pPr>
                <a:spcBef>
                  <a:spcPct val="20000"/>
                </a:spcBef>
                <a:defRPr sz="1200">
                  <a:solidFill>
                    <a:schemeClr val="tx1"/>
                  </a:solidFill>
                  <a:latin typeface="Arial" charset="0"/>
                </a:defRPr>
              </a:lvl4pPr>
              <a:lvl5pPr>
                <a:spcBef>
                  <a:spcPct val="20000"/>
                </a:spcBef>
                <a:defRPr sz="900"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20000"/>
                </a:spcBef>
                <a:spcAft>
                  <a:spcPct val="0"/>
                </a:spcAft>
                <a:defRPr sz="9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x-none" sz="1400">
                  <a:solidFill>
                    <a:srgbClr val="000000"/>
                  </a:solidFill>
                  <a:sym typeface="Gill Sans" charset="0"/>
                </a:rPr>
                <a:t>Does Rick have an Instrument in the inventory?</a:t>
              </a:r>
            </a:p>
          </p:txBody>
        </p:sp>
        <p:sp>
          <p:nvSpPr>
            <p:cNvPr id="22" name="Line 25"/>
            <p:cNvSpPr>
              <a:spLocks noChangeShapeType="1"/>
            </p:cNvSpPr>
            <p:nvPr/>
          </p:nvSpPr>
          <p:spPr bwMode="auto">
            <a:xfrm>
              <a:off x="807" y="3804"/>
              <a:ext cx="4147" cy="0"/>
            </a:xfrm>
            <a:prstGeom prst="line">
              <a:avLst/>
            </a:prstGeom>
            <a:noFill/>
            <a:ln w="127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6675097" y="6136029"/>
            <a:ext cx="1554783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Head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First Object-Oriented </a:t>
            </a:r>
            <a:endParaRPr lang="en-US" altLang="x-none" sz="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Analysis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&amp; </a:t>
            </a:r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Design</a:t>
            </a:r>
            <a:endParaRPr lang="en-US" altLang="x-none" sz="8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by Brett D. McLaughlin, et al.</a:t>
            </a: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O’Reilly</a:t>
            </a:r>
            <a:r>
              <a:rPr lang="en-US" altLang="x-none" sz="800" dirty="0">
                <a:solidFill>
                  <a:schemeClr val="bg1">
                    <a:lumMod val="65000"/>
                  </a:schemeClr>
                </a:solidFill>
              </a:rPr>
              <a:t>, 2006.</a:t>
            </a:r>
            <a:endParaRPr lang="en-US" altLang="x-none" sz="8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711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F1E7A-55C0-AD45-BE46-ACB2490B7182}" type="slidenum">
              <a:rPr lang="en-US" altLang="x-none"/>
              <a:pPr/>
              <a:t>12</a:t>
            </a:fld>
            <a:endParaRPr lang="en-US" altLang="x-none"/>
          </a:p>
        </p:txBody>
      </p:sp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New </a:t>
            </a:r>
            <a:r>
              <a:rPr lang="en-US" altLang="x-none" b="1">
                <a:latin typeface="Courier New" charset="0"/>
              </a:rPr>
              <a:t>Instrument</a:t>
            </a:r>
            <a:r>
              <a:rPr lang="en-US" altLang="x-none"/>
              <a:t> Class</a:t>
            </a:r>
          </a:p>
        </p:txBody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78533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x-none" dirty="0"/>
              <a:t>Add a new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class</a:t>
            </a:r>
            <a:r>
              <a:rPr lang="en-US" altLang="x-none" dirty="0" smtClean="0"/>
              <a:t>.</a:t>
            </a:r>
          </a:p>
          <a:p>
            <a:pPr lvl="4">
              <a:lnSpc>
                <a:spcPct val="90000"/>
              </a:lnSpc>
            </a:pPr>
            <a:endParaRPr lang="en-US" altLang="x-none" dirty="0"/>
          </a:p>
          <a:p>
            <a:pPr lvl="1">
              <a:lnSpc>
                <a:spcPct val="90000"/>
              </a:lnSpc>
            </a:pPr>
            <a:r>
              <a:rPr lang="en-US" altLang="x-none" dirty="0"/>
              <a:t>Make the existing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Guitar</a:t>
            </a:r>
            <a:r>
              <a:rPr lang="en-US" altLang="x-none" dirty="0"/>
              <a:t> class and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a </a:t>
            </a:r>
            <a:r>
              <a:rPr lang="en-US" altLang="x-none" dirty="0"/>
              <a:t>new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Mandolin</a:t>
            </a:r>
            <a:r>
              <a:rPr lang="en-US" altLang="x-none" dirty="0"/>
              <a:t> class </a:t>
            </a:r>
            <a:r>
              <a:rPr lang="en-US" altLang="x-none" u="sng" dirty="0"/>
              <a:t>subclasses</a:t>
            </a:r>
            <a:r>
              <a:rPr lang="en-US" altLang="x-none" dirty="0"/>
              <a:t>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of </a:t>
            </a:r>
            <a:r>
              <a:rPr lang="en-US" altLang="x-none" dirty="0"/>
              <a:t>the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class.</a:t>
            </a:r>
          </a:p>
          <a:p>
            <a:pPr lvl="4">
              <a:lnSpc>
                <a:spcPct val="90000"/>
              </a:lnSpc>
            </a:pPr>
            <a:endParaRPr lang="en-US" altLang="x-none" dirty="0"/>
          </a:p>
          <a:p>
            <a:pPr>
              <a:lnSpc>
                <a:spcPct val="90000"/>
              </a:lnSpc>
            </a:pPr>
            <a:r>
              <a:rPr lang="en-US" altLang="x-none" dirty="0"/>
              <a:t>Change the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Inventory</a:t>
            </a:r>
            <a:r>
              <a:rPr lang="en-US" altLang="x-none" dirty="0"/>
              <a:t> class to contain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a </a:t>
            </a:r>
            <a:r>
              <a:rPr lang="en-US" altLang="x-none" dirty="0"/>
              <a:t>list of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objects instead of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only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Guitar</a:t>
            </a:r>
            <a:r>
              <a:rPr lang="en-US" altLang="x-none" dirty="0"/>
              <a:t> objects</a:t>
            </a:r>
            <a:r>
              <a:rPr lang="en-US" altLang="x-none" dirty="0" smtClean="0"/>
              <a:t>.</a:t>
            </a:r>
          </a:p>
          <a:p>
            <a:pPr lvl="5">
              <a:lnSpc>
                <a:spcPct val="90000"/>
              </a:lnSpc>
            </a:pPr>
            <a:endParaRPr lang="en-US" altLang="x-none" dirty="0" smtClean="0"/>
          </a:p>
          <a:p>
            <a:pPr>
              <a:lnSpc>
                <a:spcPct val="90000"/>
              </a:lnSpc>
            </a:pPr>
            <a:r>
              <a:rPr lang="en-US" altLang="x-none" dirty="0" smtClean="0"/>
              <a:t>Each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object can be either a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b="1" dirty="0" smtClean="0">
                <a:solidFill>
                  <a:srgbClr val="0033CC"/>
                </a:solidFill>
                <a:latin typeface="Courier New" charset="0"/>
              </a:rPr>
              <a:t>Guitar</a:t>
            </a:r>
            <a:r>
              <a:rPr lang="en-US" altLang="x-none" dirty="0" smtClean="0"/>
              <a:t> </a:t>
            </a:r>
            <a:r>
              <a:rPr lang="en-US" altLang="x-none" dirty="0"/>
              <a:t>object </a:t>
            </a:r>
            <a:r>
              <a:rPr lang="en-US" altLang="x-none" dirty="0" smtClean="0"/>
              <a:t>or </a:t>
            </a:r>
            <a:r>
              <a:rPr lang="en-US" altLang="x-none" dirty="0"/>
              <a:t>a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Mandolin</a:t>
            </a:r>
            <a:r>
              <a:rPr lang="en-US" altLang="x-none" dirty="0"/>
              <a:t> object.</a:t>
            </a:r>
          </a:p>
          <a:p>
            <a:pPr lvl="4">
              <a:lnSpc>
                <a:spcPct val="90000"/>
              </a:lnSpc>
            </a:pP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374831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9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9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F1E7A-55C0-AD45-BE46-ACB2490B7182}" type="slidenum">
              <a:rPr lang="en-US" altLang="x-none"/>
              <a:pPr/>
              <a:t>13</a:t>
            </a:fld>
            <a:endParaRPr lang="en-US" altLang="x-none"/>
          </a:p>
        </p:txBody>
      </p:sp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New </a:t>
            </a:r>
            <a:r>
              <a:rPr lang="en-US" altLang="x-none" b="1" dirty="0">
                <a:latin typeface="Courier New" charset="0"/>
              </a:rPr>
              <a:t>Instrument</a:t>
            </a:r>
            <a:r>
              <a:rPr lang="en-US" altLang="x-none" dirty="0"/>
              <a:t> </a:t>
            </a:r>
            <a:r>
              <a:rPr lang="en-US" altLang="x-none" dirty="0" smtClean="0"/>
              <a:t>Class</a:t>
            </a:r>
            <a:r>
              <a:rPr lang="en-US" altLang="x-none" i="1" dirty="0" smtClean="0"/>
              <a:t>, cont’d</a:t>
            </a:r>
            <a:endParaRPr lang="en-US" altLang="x-none" i="1" dirty="0"/>
          </a:p>
        </p:txBody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9688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x-none" dirty="0" smtClean="0"/>
              <a:t>It </a:t>
            </a:r>
            <a:r>
              <a:rPr lang="en-US" altLang="x-none" dirty="0"/>
              <a:t>doesn’t make sense to create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b="1" dirty="0" smtClean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 smtClean="0"/>
              <a:t> </a:t>
            </a:r>
            <a:r>
              <a:rPr lang="en-US" altLang="x-none" dirty="0"/>
              <a:t>objects </a:t>
            </a:r>
            <a:r>
              <a:rPr lang="en-US" altLang="x-none" dirty="0" smtClean="0"/>
              <a:t>directly.</a:t>
            </a:r>
          </a:p>
          <a:p>
            <a:pPr lvl="1">
              <a:lnSpc>
                <a:spcPct val="90000"/>
              </a:lnSpc>
            </a:pPr>
            <a:r>
              <a:rPr lang="en-US" altLang="x-none" dirty="0" smtClean="0"/>
              <a:t>Create only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Guitar</a:t>
            </a:r>
            <a:r>
              <a:rPr lang="en-US" altLang="x-none" dirty="0"/>
              <a:t> and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Mandolin</a:t>
            </a:r>
            <a:r>
              <a:rPr lang="en-US" altLang="x-none" dirty="0"/>
              <a:t> objects.</a:t>
            </a:r>
          </a:p>
          <a:p>
            <a:pPr lvl="4">
              <a:lnSpc>
                <a:spcPct val="90000"/>
              </a:lnSpc>
            </a:pPr>
            <a:endParaRPr lang="en-US" altLang="x-none" dirty="0"/>
          </a:p>
          <a:p>
            <a:pPr>
              <a:lnSpc>
                <a:spcPct val="90000"/>
              </a:lnSpc>
            </a:pPr>
            <a:r>
              <a:rPr lang="en-US" altLang="x-none" dirty="0"/>
              <a:t>Therefore, make the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class </a:t>
            </a:r>
            <a:r>
              <a:rPr lang="en-US" altLang="x-none" u="sng" dirty="0"/>
              <a:t>abstract</a:t>
            </a:r>
            <a:r>
              <a:rPr lang="en-US" altLang="x-none" dirty="0" smtClean="0"/>
              <a:t>.</a:t>
            </a:r>
          </a:p>
          <a:p>
            <a:pPr lvl="4">
              <a:lnSpc>
                <a:spcPct val="90000"/>
              </a:lnSpc>
            </a:pPr>
            <a:endParaRPr lang="en-US" altLang="x-none" dirty="0"/>
          </a:p>
          <a:p>
            <a:pPr>
              <a:lnSpc>
                <a:spcPct val="90000"/>
              </a:lnSpc>
            </a:pPr>
            <a:r>
              <a:rPr lang="en-US" altLang="x-none" dirty="0"/>
              <a:t>Make the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class the</a:t>
            </a:r>
            <a:r>
              <a:rPr lang="en-US" altLang="x-none" b="1" dirty="0"/>
              <a:t> </a:t>
            </a:r>
            <a:r>
              <a:rPr lang="en-US" altLang="x-none" b="1" dirty="0" smtClean="0"/>
              <a:t/>
            </a:r>
            <a:br>
              <a:rPr lang="en-US" altLang="x-none" b="1" dirty="0" smtClean="0"/>
            </a:br>
            <a:r>
              <a:rPr lang="en-US" altLang="x-none" u="sng" dirty="0"/>
              <a:t>abstract base class</a:t>
            </a:r>
            <a:r>
              <a:rPr lang="en-US" altLang="x-none" dirty="0"/>
              <a:t> </a:t>
            </a:r>
            <a:r>
              <a:rPr lang="en-US" altLang="x-none" dirty="0"/>
              <a:t>of the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Guitar</a:t>
            </a:r>
            <a:r>
              <a:rPr lang="en-US" altLang="x-none" dirty="0"/>
              <a:t>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and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Mandolin</a:t>
            </a:r>
            <a:r>
              <a:rPr lang="en-US" altLang="x-none" dirty="0"/>
              <a:t> subclasses</a:t>
            </a:r>
            <a:r>
              <a:rPr lang="en-US" altLang="x-none" dirty="0" smtClean="0"/>
              <a:t>.</a:t>
            </a: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43152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794A-1088-0B4E-9CB4-640B9C9A5DB5}" type="slidenum">
              <a:rPr lang="en-US" altLang="x-none"/>
              <a:pPr/>
              <a:t>14</a:t>
            </a:fld>
            <a:endParaRPr lang="en-US" altLang="x-none"/>
          </a:p>
        </p:txBody>
      </p:sp>
      <p:sp>
        <p:nvSpPr>
          <p:cNvPr id="140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Abstract Classes</a:t>
            </a:r>
          </a:p>
        </p:txBody>
      </p:sp>
      <p:sp>
        <p:nvSpPr>
          <p:cNvPr id="140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An </a:t>
            </a:r>
            <a:r>
              <a:rPr lang="en-US" altLang="x-none" dirty="0">
                <a:solidFill>
                  <a:schemeClr val="folHlink"/>
                </a:solidFill>
              </a:rPr>
              <a:t>abstract class</a:t>
            </a:r>
            <a:r>
              <a:rPr lang="en-US" altLang="x-none" dirty="0"/>
              <a:t> is a placeholder for the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actual </a:t>
            </a:r>
            <a:r>
              <a:rPr lang="en-US" altLang="x-none" dirty="0"/>
              <a:t>implementation classes.</a:t>
            </a:r>
          </a:p>
          <a:p>
            <a:pPr lvl="4"/>
            <a:endParaRPr lang="en-US" altLang="x-none" dirty="0"/>
          </a:p>
          <a:p>
            <a:r>
              <a:rPr lang="en-US" altLang="x-none" dirty="0"/>
              <a:t>The abstract class </a:t>
            </a:r>
            <a:r>
              <a:rPr lang="en-US" altLang="x-none" u="sng" dirty="0"/>
              <a:t>defines the behavior</a:t>
            </a:r>
            <a:r>
              <a:rPr lang="en-US" altLang="x-none" dirty="0"/>
              <a:t>,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and the </a:t>
            </a:r>
            <a:r>
              <a:rPr lang="en-US" altLang="x-none" dirty="0"/>
              <a:t>subclasses </a:t>
            </a:r>
            <a:r>
              <a:rPr lang="en-US" altLang="x-none" u="sng" dirty="0"/>
              <a:t>implement that behavior</a:t>
            </a:r>
            <a:r>
              <a:rPr lang="en-US" altLang="x-none" dirty="0"/>
              <a:t>.</a:t>
            </a:r>
          </a:p>
          <a:p>
            <a:pPr lvl="3"/>
            <a:endParaRPr lang="en-US" altLang="x-none" dirty="0"/>
          </a:p>
          <a:p>
            <a:r>
              <a:rPr lang="en-US" altLang="x-none" dirty="0"/>
              <a:t>The abstract class encapsulates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u="sng" dirty="0" smtClean="0"/>
              <a:t>shared </a:t>
            </a:r>
            <a:r>
              <a:rPr lang="en-US" altLang="x-none" u="sng" dirty="0"/>
              <a:t>behavior</a:t>
            </a:r>
            <a:r>
              <a:rPr lang="en-US" altLang="x-none" dirty="0"/>
              <a:t> and </a:t>
            </a:r>
            <a:r>
              <a:rPr lang="en-US" altLang="x-none" dirty="0" smtClean="0"/>
              <a:t>defines </a:t>
            </a:r>
            <a:r>
              <a:rPr lang="en-US" altLang="x-none" dirty="0"/>
              <a:t>the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protocol </a:t>
            </a:r>
            <a:r>
              <a:rPr lang="en-US" altLang="x-none" dirty="0"/>
              <a:t>for all its subclasses</a:t>
            </a:r>
            <a:r>
              <a:rPr lang="en-US" altLang="x-none" dirty="0" smtClean="0"/>
              <a:t>.</a:t>
            </a: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37273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BEAFC-2D1E-9B45-84E6-AAAC9964A6E5}" type="slidenum">
              <a:rPr lang="en-US" altLang="x-none"/>
              <a:pPr/>
              <a:t>15</a:t>
            </a:fld>
            <a:endParaRPr lang="en-US" altLang="x-none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New </a:t>
            </a:r>
            <a:r>
              <a:rPr lang="en-US" altLang="x-none" b="1">
                <a:latin typeface="Courier New" charset="0"/>
              </a:rPr>
              <a:t>InstrumentSpec</a:t>
            </a:r>
            <a:r>
              <a:rPr lang="en-US" altLang="x-none"/>
              <a:t> Class</a:t>
            </a:r>
          </a:p>
        </p:txBody>
      </p:sp>
      <p:sp>
        <p:nvSpPr>
          <p:cNvPr id="141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Add a new abstract </a:t>
            </a:r>
            <a:r>
              <a:rPr lang="en-US" altLang="x-none" b="1" dirty="0" err="1">
                <a:solidFill>
                  <a:srgbClr val="0033CC"/>
                </a:solidFill>
                <a:latin typeface="Courier New" charset="0"/>
              </a:rPr>
              <a:t>InstrumentSpec</a:t>
            </a:r>
            <a:r>
              <a:rPr lang="en-US" altLang="x-none" dirty="0"/>
              <a:t> class</a:t>
            </a:r>
            <a:r>
              <a:rPr lang="en-US" altLang="x-none" dirty="0" smtClean="0"/>
              <a:t>.</a:t>
            </a:r>
          </a:p>
          <a:p>
            <a:pPr lvl="4"/>
            <a:endParaRPr lang="en-US" altLang="x-none" dirty="0"/>
          </a:p>
          <a:p>
            <a:pPr lvl="1"/>
            <a:r>
              <a:rPr lang="en-US" altLang="x-none" dirty="0"/>
              <a:t>Base class for the </a:t>
            </a:r>
            <a:r>
              <a:rPr lang="en-US" altLang="x-none" b="1" dirty="0" err="1">
                <a:solidFill>
                  <a:srgbClr val="0033CC"/>
                </a:solidFill>
                <a:latin typeface="Courier New" charset="0"/>
              </a:rPr>
              <a:t>GuitarSpec</a:t>
            </a:r>
            <a:r>
              <a:rPr lang="en-US" altLang="x-none" dirty="0"/>
              <a:t> and </a:t>
            </a:r>
            <a:r>
              <a:rPr lang="en-US" altLang="x-none" b="1" dirty="0" err="1">
                <a:solidFill>
                  <a:srgbClr val="0033CC"/>
                </a:solidFill>
                <a:latin typeface="Courier New" charset="0"/>
              </a:rPr>
              <a:t>MandolinSpec</a:t>
            </a:r>
            <a:r>
              <a:rPr lang="en-US" altLang="x-none" dirty="0"/>
              <a:t> subclasses.</a:t>
            </a:r>
          </a:p>
          <a:p>
            <a:pPr lvl="4"/>
            <a:endParaRPr lang="en-US" altLang="x-none" dirty="0"/>
          </a:p>
          <a:p>
            <a:r>
              <a:rPr lang="en-US" altLang="x-none" dirty="0"/>
              <a:t>The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class has a one-to-one association with the </a:t>
            </a:r>
            <a:r>
              <a:rPr lang="en-US" altLang="x-none" b="1" dirty="0" err="1">
                <a:solidFill>
                  <a:srgbClr val="0033CC"/>
                </a:solidFill>
                <a:latin typeface="Courier New" charset="0"/>
              </a:rPr>
              <a:t>InstrumentSpec</a:t>
            </a:r>
            <a:r>
              <a:rPr lang="en-US" altLang="x-none" dirty="0"/>
              <a:t> class</a:t>
            </a:r>
            <a:r>
              <a:rPr lang="en-US" altLang="x-none" dirty="0" smtClean="0"/>
              <a:t>.</a:t>
            </a: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205217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1E0AF-FB2E-7043-9D33-D265EAF82B6C}" type="slidenum">
              <a:rPr lang="en-US" altLang="x-none"/>
              <a:pPr/>
              <a:t>16</a:t>
            </a:fld>
            <a:endParaRPr lang="en-US" altLang="x-none"/>
          </a:p>
        </p:txBody>
      </p:sp>
      <p:sp>
        <p:nvSpPr>
          <p:cNvPr id="142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Next Iteration Design</a:t>
            </a:r>
          </a:p>
        </p:txBody>
      </p:sp>
      <p:grpSp>
        <p:nvGrpSpPr>
          <p:cNvPr id="142340" name="Group 6"/>
          <p:cNvGrpSpPr>
            <a:grpSpLocks/>
          </p:cNvGrpSpPr>
          <p:nvPr/>
        </p:nvGrpSpPr>
        <p:grpSpPr bwMode="auto">
          <a:xfrm>
            <a:off x="92075" y="1306513"/>
            <a:ext cx="8959850" cy="4591050"/>
            <a:chOff x="433012" y="1858308"/>
            <a:chExt cx="12069036" cy="5841987"/>
          </a:xfrm>
        </p:grpSpPr>
        <p:pic>
          <p:nvPicPr>
            <p:cNvPr id="142341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6801"/>
            <a:stretch>
              <a:fillRect/>
            </a:stretch>
          </p:blipFill>
          <p:spPr bwMode="auto">
            <a:xfrm>
              <a:off x="433012" y="1858308"/>
              <a:ext cx="5569867" cy="58416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2342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29"/>
            <a:stretch>
              <a:fillRect/>
            </a:stretch>
          </p:blipFill>
          <p:spPr bwMode="auto">
            <a:xfrm>
              <a:off x="5994372" y="1858684"/>
              <a:ext cx="6507676" cy="58416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Text Box 11"/>
          <p:cNvSpPr txBox="1">
            <a:spLocks noChangeArrowheads="1"/>
          </p:cNvSpPr>
          <p:nvPr/>
        </p:nvSpPr>
        <p:spPr bwMode="auto">
          <a:xfrm>
            <a:off x="6675097" y="6136029"/>
            <a:ext cx="1554783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Head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First Object-Oriented </a:t>
            </a:r>
            <a:endParaRPr lang="en-US" altLang="x-none" sz="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Analysis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&amp; </a:t>
            </a:r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Design</a:t>
            </a:r>
            <a:endParaRPr lang="en-US" altLang="x-none" sz="8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by Brett D. McLaughlin, et al.</a:t>
            </a: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O’Reilly</a:t>
            </a:r>
            <a:r>
              <a:rPr lang="en-US" altLang="x-none" sz="800" dirty="0">
                <a:solidFill>
                  <a:schemeClr val="bg1">
                    <a:lumMod val="65000"/>
                  </a:schemeClr>
                </a:solidFill>
              </a:rPr>
              <a:t>, 2006.</a:t>
            </a:r>
            <a:endParaRPr lang="en-US" altLang="x-none" sz="8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14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89348-ECB0-3742-BC57-229EE5BBE8AF}" type="slidenum">
              <a:rPr lang="en-US" altLang="x-none"/>
              <a:pPr/>
              <a:t>17</a:t>
            </a:fld>
            <a:endParaRPr lang="en-US" altLang="x-none"/>
          </a:p>
        </p:txBody>
      </p:sp>
      <p:sp>
        <p:nvSpPr>
          <p:cNvPr id="143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New </a:t>
            </a:r>
            <a:r>
              <a:rPr lang="en-US" altLang="x-none" b="1">
                <a:latin typeface="Courier New" charset="0"/>
              </a:rPr>
              <a:t>Instrument</a:t>
            </a:r>
            <a:r>
              <a:rPr lang="en-US" altLang="x-none"/>
              <a:t> Class</a:t>
            </a:r>
          </a:p>
        </p:txBody>
      </p:sp>
      <p:sp>
        <p:nvSpPr>
          <p:cNvPr id="143364" name="Text Box 4"/>
          <p:cNvSpPr txBox="1">
            <a:spLocks noChangeArrowheads="1"/>
          </p:cNvSpPr>
          <p:nvPr/>
        </p:nvSpPr>
        <p:spPr bwMode="auto">
          <a:xfrm>
            <a:off x="1188757" y="1234464"/>
            <a:ext cx="6363311" cy="5509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square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&lt;string&gt;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InstrumentSpec.h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using namespace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std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Instrument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private: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string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serial_number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model;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double price;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*spec;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public: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Instrument(string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serial_number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double price,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      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*spec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string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get_serial_number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double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get_price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void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set_price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(float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new_price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get_spec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76353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43C67-350A-644B-A320-160E1251761D}" type="slidenum">
              <a:rPr lang="en-US" altLang="x-none"/>
              <a:pPr/>
              <a:t>18</a:t>
            </a:fld>
            <a:endParaRPr lang="en-US" altLang="x-none"/>
          </a:p>
        </p:txBody>
      </p:sp>
      <p:sp>
        <p:nvSpPr>
          <p:cNvPr id="144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New </a:t>
            </a:r>
            <a:r>
              <a:rPr lang="en-US" altLang="x-none" b="1">
                <a:latin typeface="Courier New" charset="0"/>
              </a:rPr>
              <a:t>InstrumentSpec</a:t>
            </a:r>
            <a:r>
              <a:rPr lang="en-US" altLang="x-none"/>
              <a:t> Class</a:t>
            </a:r>
          </a:p>
        </p:txBody>
      </p:sp>
      <p:sp>
        <p:nvSpPr>
          <p:cNvPr id="144388" name="Text Box 4"/>
          <p:cNvSpPr txBox="1">
            <a:spLocks noChangeArrowheads="1"/>
          </p:cNvSpPr>
          <p:nvPr/>
        </p:nvSpPr>
        <p:spPr bwMode="auto">
          <a:xfrm>
            <a:off x="365806" y="1234464"/>
            <a:ext cx="7590539" cy="5509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InstrumentSpec</a:t>
            </a:r>
            <a:endParaRPr lang="en-US" b="1" dirty="0">
              <a:solidFill>
                <a:srgbClr val="B23C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public: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(Builder builder, string model, Type type,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      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Wood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back_wood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Wood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top_wood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Builder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get_builder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string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get_model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Type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get_type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Wood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get_back_wood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Wood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get_top_wood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bool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matches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private: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string model;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Builder builder;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Type type;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Wood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back_wood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top_wood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string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to_lower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(string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116750" y="3246122"/>
            <a:ext cx="3002745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x-none" dirty="0">
                <a:solidFill>
                  <a:srgbClr val="0033CC"/>
                </a:solidFill>
              </a:rPr>
              <a:t>Common base class </a:t>
            </a:r>
            <a:r>
              <a:rPr lang="en-US" altLang="x-none">
                <a:solidFill>
                  <a:srgbClr val="0033CC"/>
                </a:solidFill>
              </a:rPr>
              <a:t>attributes</a:t>
            </a:r>
            <a:r>
              <a:rPr lang="en-US" altLang="x-none" smtClean="0">
                <a:solidFill>
                  <a:srgbClr val="0033CC"/>
                </a:solidFill>
              </a:rPr>
              <a:t>.</a:t>
            </a:r>
            <a:endParaRPr lang="en-US" altLang="x-none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558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7984B-65CE-F54C-AD46-0A7C68A311B7}" type="slidenum">
              <a:rPr lang="en-US" altLang="x-none"/>
              <a:pPr/>
              <a:t>19</a:t>
            </a:fld>
            <a:endParaRPr lang="en-US" altLang="x-none"/>
          </a:p>
        </p:txBody>
      </p:sp>
      <p:sp>
        <p:nvSpPr>
          <p:cNvPr id="145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New </a:t>
            </a:r>
            <a:r>
              <a:rPr lang="en-US" altLang="x-none" b="1">
                <a:latin typeface="Courier New" charset="0"/>
              </a:rPr>
              <a:t>InstrumentSpec</a:t>
            </a:r>
            <a:r>
              <a:rPr lang="en-US" altLang="x-none"/>
              <a:t> Class</a:t>
            </a:r>
            <a:r>
              <a:rPr lang="en-US" altLang="x-none" i="1"/>
              <a:t>, cont’d</a:t>
            </a:r>
          </a:p>
        </p:txBody>
      </p:sp>
      <p:sp>
        <p:nvSpPr>
          <p:cNvPr id="145412" name="Text Box 4"/>
          <p:cNvSpPr txBox="1">
            <a:spLocks noChangeArrowheads="1"/>
          </p:cNvSpPr>
          <p:nvPr/>
        </p:nvSpPr>
        <p:spPr bwMode="auto">
          <a:xfrm>
            <a:off x="274367" y="2034172"/>
            <a:ext cx="8686705" cy="24006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square">
            <a:spAutoFit/>
          </a:bodyPr>
          <a:lstStyle/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bool </a:t>
            </a:r>
            <a:r>
              <a:rPr lang="en-US" sz="15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::matches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if (builder !=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-&gt;builder) return false;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if (   (model != "")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    &amp;&amp; 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to_lower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(model) !=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to_lower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-&gt;model))) return false;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if (type !=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-&gt;type) return false;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if 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back_wood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!=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back_wood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 return false;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if 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top_wood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!=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top_wood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 return false;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return true;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14541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87363"/>
          </a:xfrm>
          <a:noFill/>
          <a:ln/>
        </p:spPr>
        <p:txBody>
          <a:bodyPr/>
          <a:lstStyle/>
          <a:p>
            <a:r>
              <a:rPr lang="en-US" altLang="x-none" dirty="0"/>
              <a:t>Match base class attributes only.</a:t>
            </a:r>
          </a:p>
        </p:txBody>
      </p:sp>
    </p:spTree>
    <p:extLst>
      <p:ext uri="{BB962C8B-B14F-4D97-AF65-F5344CB8AC3E}">
        <p14:creationId xmlns:p14="http://schemas.microsoft.com/office/powerpoint/2010/main" val="142442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Rock-Paper-Scissors game program.</a:t>
            </a:r>
          </a:p>
          <a:p>
            <a:pPr lvl="1"/>
            <a:r>
              <a:rPr lang="en-US" dirty="0" smtClean="0"/>
              <a:t>Well-written using good object-oriented design principles, of course.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OR: Choose a different team project.</a:t>
            </a:r>
          </a:p>
          <a:p>
            <a:pPr lvl="1"/>
            <a:r>
              <a:rPr lang="en-US" dirty="0" smtClean="0"/>
              <a:t>It must also be well-written </a:t>
            </a:r>
            <a:r>
              <a:rPr lang="en-US" dirty="0"/>
              <a:t>using good object-oriented design </a:t>
            </a:r>
            <a:r>
              <a:rPr lang="en-US" dirty="0" smtClean="0"/>
              <a:t>principles.</a:t>
            </a:r>
          </a:p>
          <a:p>
            <a:pPr lvl="5"/>
            <a:endParaRPr lang="en-US" dirty="0"/>
          </a:p>
          <a:p>
            <a:r>
              <a:rPr lang="en-US" dirty="0" smtClean="0"/>
              <a:t>Either way: Team presentations and demos at the end of the semester.</a:t>
            </a:r>
          </a:p>
          <a:p>
            <a:pPr lvl="1"/>
            <a:r>
              <a:rPr lang="en-US" dirty="0" smtClean="0"/>
              <a:t>Discuss your design.</a:t>
            </a:r>
          </a:p>
          <a:p>
            <a:pPr lvl="1"/>
            <a:r>
              <a:rPr lang="en-US" dirty="0" smtClean="0"/>
              <a:t>Demonstrate that your code works.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4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68A8-D5CA-4240-8083-7DF79F74DAC0}" type="slidenum">
              <a:rPr lang="en-US" altLang="x-none"/>
              <a:pPr/>
              <a:t>20</a:t>
            </a:fld>
            <a:endParaRPr lang="en-US" altLang="x-none"/>
          </a:p>
        </p:txBody>
      </p:sp>
      <p:sp>
        <p:nvSpPr>
          <p:cNvPr id="147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Revised </a:t>
            </a:r>
            <a:r>
              <a:rPr lang="en-US" altLang="x-none" b="1">
                <a:latin typeface="Courier New" charset="0"/>
              </a:rPr>
              <a:t>Inventory</a:t>
            </a:r>
            <a:r>
              <a:rPr lang="en-US" altLang="x-none"/>
              <a:t> Class</a:t>
            </a:r>
          </a:p>
        </p:txBody>
      </p:sp>
      <p:sp>
        <p:nvSpPr>
          <p:cNvPr id="147460" name="Text Box 4"/>
          <p:cNvSpPr txBox="1">
            <a:spLocks noChangeArrowheads="1"/>
          </p:cNvSpPr>
          <p:nvPr/>
        </p:nvSpPr>
        <p:spPr bwMode="auto">
          <a:xfrm>
            <a:off x="274367" y="1310194"/>
            <a:ext cx="8701421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Inventory::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add_instrument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(string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serial_number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double price,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                    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*spec)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Instrument *instrument 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nullptr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if 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(spec) ==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instrument =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new Guitar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serial_number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price,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                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static_cast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*&gt;(spec));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}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else if 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(spec) ==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instrument =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new Mandolin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serial_number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price,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                  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static_cast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*&gt;(spec));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}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inventory.push_back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(instrument);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773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BCEF-B378-7D49-9086-F45D7216F4C7}" type="slidenum">
              <a:rPr lang="en-US" altLang="x-none"/>
              <a:pPr/>
              <a:t>21</a:t>
            </a:fld>
            <a:endParaRPr lang="en-US" altLang="x-none"/>
          </a:p>
        </p:txBody>
      </p:sp>
      <p:sp>
        <p:nvSpPr>
          <p:cNvPr id="148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Revised </a:t>
            </a:r>
            <a:r>
              <a:rPr lang="en-US" altLang="x-none" b="1">
                <a:latin typeface="Courier New" charset="0"/>
              </a:rPr>
              <a:t>Inventory</a:t>
            </a:r>
            <a:r>
              <a:rPr lang="en-US" altLang="x-none"/>
              <a:t> Class</a:t>
            </a:r>
            <a:r>
              <a:rPr lang="en-US" altLang="x-none" i="1"/>
              <a:t>, cont’d</a:t>
            </a:r>
          </a:p>
        </p:txBody>
      </p:sp>
      <p:sp>
        <p:nvSpPr>
          <p:cNvPr id="148484" name="Text Box 4"/>
          <p:cNvSpPr txBox="1">
            <a:spLocks noChangeArrowheads="1"/>
          </p:cNvSpPr>
          <p:nvPr/>
        </p:nvSpPr>
        <p:spPr bwMode="auto">
          <a:xfrm>
            <a:off x="565150" y="1894970"/>
            <a:ext cx="7702750" cy="41857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list&lt;Guitar *&gt; 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Inventory::search(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search_spec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list&lt;Guitar *&gt;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matching_guitars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list&lt;Instrument *&gt;::iterator it;</a:t>
            </a:r>
          </a:p>
          <a:p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for (it =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inventory.begin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(); it !=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inventory.end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(); it++)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{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Guitar *guitar =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static_cast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&lt;Guitar *&gt;(*it);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guitar_spec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=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               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static_cast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*&gt;(guitar-&gt;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get_spec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());</a:t>
            </a:r>
          </a:p>
          <a:p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if (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guitar_spec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-&gt;matches(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search_spec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{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   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matching_guitars.push_back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(guitar);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4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return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matching_guitars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10" name="Rectangle 5"/>
          <p:cNvSpPr txBox="1">
            <a:spLocks noChangeArrowheads="1"/>
          </p:cNvSpPr>
          <p:nvPr/>
        </p:nvSpPr>
        <p:spPr bwMode="auto">
          <a:xfrm>
            <a:off x="457200" y="1295735"/>
            <a:ext cx="8229600" cy="4873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69900" indent="-4699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0000"/>
              <a:buFont typeface="Wingdings" charset="0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563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Wingdings" charset="0"/>
              <a:buChar char="n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377950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charset="0"/>
              <a:buChar char="o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827213" indent="-4381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Wingdings" charset="0"/>
              <a:buChar char="n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297113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0"/>
              <a:buChar char="o"/>
              <a:defRPr sz="1200">
                <a:solidFill>
                  <a:schemeClr val="tx1"/>
                </a:solidFill>
                <a:latin typeface="+mn-lt"/>
                <a:ea typeface="+mn-ea"/>
              </a:defRPr>
            </a:lvl5pPr>
            <a:lvl6pPr marL="2754313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0"/>
              <a:buChar char="o"/>
              <a:defRPr sz="1200">
                <a:solidFill>
                  <a:schemeClr val="tx1"/>
                </a:solidFill>
                <a:latin typeface="+mn-lt"/>
                <a:ea typeface="+mn-ea"/>
              </a:defRPr>
            </a:lvl6pPr>
            <a:lvl7pPr marL="3211513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0"/>
              <a:buChar char="o"/>
              <a:defRPr sz="1200">
                <a:solidFill>
                  <a:schemeClr val="tx1"/>
                </a:solidFill>
                <a:latin typeface="+mn-lt"/>
                <a:ea typeface="+mn-ea"/>
              </a:defRPr>
            </a:lvl7pPr>
            <a:lvl8pPr marL="3668713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0"/>
              <a:buChar char="o"/>
              <a:defRPr sz="1200">
                <a:solidFill>
                  <a:schemeClr val="tx1"/>
                </a:solidFill>
                <a:latin typeface="+mn-lt"/>
                <a:ea typeface="+mn-ea"/>
              </a:defRPr>
            </a:lvl8pPr>
            <a:lvl9pPr marL="4125913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0"/>
              <a:buChar char="o"/>
              <a:defRPr sz="12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en-US" altLang="x-none" kern="0" dirty="0" smtClean="0"/>
              <a:t>Search </a:t>
            </a:r>
            <a:r>
              <a:rPr lang="en-US" altLang="x-none" kern="0" smtClean="0"/>
              <a:t>for guitars.</a:t>
            </a:r>
            <a:endParaRPr lang="en-US" altLang="x-none" kern="0" dirty="0"/>
          </a:p>
        </p:txBody>
      </p:sp>
    </p:spTree>
    <p:extLst>
      <p:ext uri="{BB962C8B-B14F-4D97-AF65-F5344CB8AC3E}">
        <p14:creationId xmlns:p14="http://schemas.microsoft.com/office/powerpoint/2010/main" val="1886469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BCEF-B378-7D49-9086-F45D7216F4C7}" type="slidenum">
              <a:rPr lang="en-US" altLang="x-none"/>
              <a:pPr/>
              <a:t>22</a:t>
            </a:fld>
            <a:endParaRPr lang="en-US" altLang="x-none"/>
          </a:p>
        </p:txBody>
      </p:sp>
      <p:sp>
        <p:nvSpPr>
          <p:cNvPr id="148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Revised </a:t>
            </a:r>
            <a:r>
              <a:rPr lang="en-US" altLang="x-none" b="1">
                <a:latin typeface="Courier New" charset="0"/>
              </a:rPr>
              <a:t>Inventory</a:t>
            </a:r>
            <a:r>
              <a:rPr lang="en-US" altLang="x-none"/>
              <a:t> Class</a:t>
            </a:r>
            <a:r>
              <a:rPr lang="en-US" altLang="x-none" i="1"/>
              <a:t>, cont’d</a:t>
            </a:r>
          </a:p>
        </p:txBody>
      </p:sp>
      <p:sp>
        <p:nvSpPr>
          <p:cNvPr id="148484" name="Text Box 4"/>
          <p:cNvSpPr txBox="1">
            <a:spLocks noChangeArrowheads="1"/>
          </p:cNvSpPr>
          <p:nvPr/>
        </p:nvSpPr>
        <p:spPr bwMode="auto">
          <a:xfrm>
            <a:off x="565150" y="1894970"/>
            <a:ext cx="8132354" cy="41857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list&lt;Mandolin *&gt; 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Inventory::search(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search_spec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list&lt;Mandolin *&gt;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matching_mandolins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list&lt;Instrument *&gt;::iterator it;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4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for (it =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inventory.begin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(); it !=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inventory.end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(); it++)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{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Mandolin *mandolin =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static_cast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&lt;Mandolin *&gt;(*it);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mandolin_spec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=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               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static_cast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*&gt;(mandolin-&gt;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get_spec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());</a:t>
            </a:r>
          </a:p>
          <a:p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if (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mandolin_spec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-&gt;matches(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search_spec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{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   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matching_mandolins.push_back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(mandolin);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4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return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matching_mandolins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48487" name="Text Box 7"/>
          <p:cNvSpPr txBox="1">
            <a:spLocks noChangeArrowheads="1"/>
          </p:cNvSpPr>
          <p:nvPr/>
        </p:nvSpPr>
        <p:spPr bwMode="auto">
          <a:xfrm>
            <a:off x="5141349" y="5349219"/>
            <a:ext cx="3167855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x-none" dirty="0">
                <a:solidFill>
                  <a:srgbClr val="0033CC"/>
                </a:solidFill>
              </a:rPr>
              <a:t>Overloaded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search</a:t>
            </a:r>
            <a:r>
              <a:rPr lang="en-US" altLang="x-none" b="1" dirty="0" smtClean="0">
                <a:solidFill>
                  <a:srgbClr val="0033CC"/>
                </a:solidFill>
                <a:latin typeface="Courier New" charset="0"/>
              </a:rPr>
              <a:t>()</a:t>
            </a:r>
            <a:r>
              <a:rPr lang="en-US" altLang="x-none" dirty="0" smtClean="0">
                <a:solidFill>
                  <a:srgbClr val="0033CC"/>
                </a:solidFill>
              </a:rPr>
              <a:t> functions</a:t>
            </a:r>
          </a:p>
          <a:p>
            <a:r>
              <a:rPr lang="en-US" altLang="x-none" dirty="0" smtClean="0">
                <a:solidFill>
                  <a:srgbClr val="0033CC"/>
                </a:solidFill>
              </a:rPr>
              <a:t>for guitars and mandolins.</a:t>
            </a:r>
            <a:endParaRPr lang="en-US" altLang="x-none" dirty="0">
              <a:solidFill>
                <a:srgbClr val="0033CC"/>
              </a:solidFill>
            </a:endParaRPr>
          </a:p>
        </p:txBody>
      </p:sp>
      <p:sp>
        <p:nvSpPr>
          <p:cNvPr id="10" name="Rectangle 5"/>
          <p:cNvSpPr txBox="1">
            <a:spLocks noChangeArrowheads="1"/>
          </p:cNvSpPr>
          <p:nvPr/>
        </p:nvSpPr>
        <p:spPr bwMode="auto">
          <a:xfrm>
            <a:off x="457200" y="1295735"/>
            <a:ext cx="8229600" cy="4873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69900" indent="-4699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0000"/>
              <a:buFont typeface="Wingdings" charset="0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563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Wingdings" charset="0"/>
              <a:buChar char="n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377950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charset="0"/>
              <a:buChar char="o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827213" indent="-4381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Wingdings" charset="0"/>
              <a:buChar char="n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297113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0"/>
              <a:buChar char="o"/>
              <a:defRPr sz="1200">
                <a:solidFill>
                  <a:schemeClr val="tx1"/>
                </a:solidFill>
                <a:latin typeface="+mn-lt"/>
                <a:ea typeface="+mn-ea"/>
              </a:defRPr>
            </a:lvl5pPr>
            <a:lvl6pPr marL="2754313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0"/>
              <a:buChar char="o"/>
              <a:defRPr sz="1200">
                <a:solidFill>
                  <a:schemeClr val="tx1"/>
                </a:solidFill>
                <a:latin typeface="+mn-lt"/>
                <a:ea typeface="+mn-ea"/>
              </a:defRPr>
            </a:lvl6pPr>
            <a:lvl7pPr marL="3211513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0"/>
              <a:buChar char="o"/>
              <a:defRPr sz="1200">
                <a:solidFill>
                  <a:schemeClr val="tx1"/>
                </a:solidFill>
                <a:latin typeface="+mn-lt"/>
                <a:ea typeface="+mn-ea"/>
              </a:defRPr>
            </a:lvl7pPr>
            <a:lvl8pPr marL="3668713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0"/>
              <a:buChar char="o"/>
              <a:defRPr sz="1200">
                <a:solidFill>
                  <a:schemeClr val="tx1"/>
                </a:solidFill>
                <a:latin typeface="+mn-lt"/>
                <a:ea typeface="+mn-ea"/>
              </a:defRPr>
            </a:lvl8pPr>
            <a:lvl9pPr marL="4125913" indent="-468313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charset="0"/>
              <a:buChar char="o"/>
              <a:defRPr sz="12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en-US" altLang="x-none" kern="0" dirty="0" smtClean="0"/>
              <a:t>Search for mandolins.</a:t>
            </a:r>
            <a:endParaRPr lang="en-US" altLang="x-none" kern="0" dirty="0"/>
          </a:p>
        </p:txBody>
      </p:sp>
    </p:spTree>
    <p:extLst>
      <p:ext uri="{BB962C8B-B14F-4D97-AF65-F5344CB8AC3E}">
        <p14:creationId xmlns:p14="http://schemas.microsoft.com/office/powerpoint/2010/main" val="1813803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0072B-110F-1047-8B53-EF0020405EAA}" type="slidenum">
              <a:rPr lang="en-US" altLang="x-none"/>
              <a:pPr/>
              <a:t>23</a:t>
            </a:fld>
            <a:endParaRPr lang="en-US" altLang="x-none"/>
          </a:p>
        </p:txBody>
      </p:sp>
      <p:sp>
        <p:nvSpPr>
          <p:cNvPr id="149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b="1" dirty="0">
                <a:latin typeface="Courier New" charset="0"/>
              </a:rPr>
              <a:t>Guitar</a:t>
            </a:r>
            <a:r>
              <a:rPr lang="en-US" altLang="x-none" dirty="0"/>
              <a:t> and </a:t>
            </a:r>
            <a:r>
              <a:rPr lang="en-US" altLang="x-none" b="1" dirty="0">
                <a:latin typeface="Courier New" charset="0"/>
              </a:rPr>
              <a:t>Mandolin</a:t>
            </a:r>
            <a:r>
              <a:rPr lang="en-US" altLang="x-none" dirty="0"/>
              <a:t> Classes</a:t>
            </a:r>
          </a:p>
        </p:txBody>
      </p:sp>
      <p:sp>
        <p:nvSpPr>
          <p:cNvPr id="149508" name="Text Box 4"/>
          <p:cNvSpPr txBox="1">
            <a:spLocks noChangeArrowheads="1"/>
          </p:cNvSpPr>
          <p:nvPr/>
        </p:nvSpPr>
        <p:spPr bwMode="auto">
          <a:xfrm>
            <a:off x="365806" y="1254705"/>
            <a:ext cx="7686720" cy="2631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#include &lt;string&gt;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#include "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Instrument.h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#include "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GuitarSpec.h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using namespace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std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class Guitar : public Instrument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public: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Guitar(string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serial_number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, double price,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*spec);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};</a:t>
            </a:r>
          </a:p>
        </p:txBody>
      </p:sp>
      <p:sp>
        <p:nvSpPr>
          <p:cNvPr id="149509" name="Text Box 5"/>
          <p:cNvSpPr txBox="1">
            <a:spLocks noChangeArrowheads="1"/>
          </p:cNvSpPr>
          <p:nvPr/>
        </p:nvSpPr>
        <p:spPr bwMode="auto">
          <a:xfrm>
            <a:off x="365806" y="4069073"/>
            <a:ext cx="8148384" cy="2631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#include &lt;string&gt;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#include "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Instrument.h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#include "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MandolinSpec.h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5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500" b="1" dirty="0" smtClean="0">
                <a:latin typeface="Courier New" charset="0"/>
                <a:ea typeface="Courier New" charset="0"/>
                <a:cs typeface="Courier New" charset="0"/>
              </a:rPr>
              <a:t>using 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namespace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std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class Mandolin : public Instrument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public: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Mandolin(string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serial_number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, double price,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*spec);</a:t>
            </a:r>
          </a:p>
          <a:p>
            <a:r>
              <a:rPr lang="en-US" sz="1500" b="1" dirty="0" smtClean="0">
                <a:latin typeface="Courier New" charset="0"/>
                <a:ea typeface="Courier New" charset="0"/>
                <a:cs typeface="Courier New" charset="0"/>
              </a:rPr>
              <a:t>};</a:t>
            </a:r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49511" name="Text Box 7"/>
          <p:cNvSpPr txBox="1">
            <a:spLocks noChangeArrowheads="1"/>
          </p:cNvSpPr>
          <p:nvPr/>
        </p:nvSpPr>
        <p:spPr bwMode="auto">
          <a:xfrm>
            <a:off x="6126463" y="3703317"/>
            <a:ext cx="2733675" cy="5905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x-none">
                <a:solidFill>
                  <a:srgbClr val="0033CC"/>
                </a:solidFill>
              </a:rPr>
              <a:t>What’s the difference</a:t>
            </a:r>
          </a:p>
          <a:p>
            <a:r>
              <a:rPr lang="en-US" altLang="x-none">
                <a:solidFill>
                  <a:srgbClr val="0033CC"/>
                </a:solidFill>
              </a:rPr>
              <a:t>between these two classes?</a:t>
            </a:r>
          </a:p>
        </p:txBody>
      </p:sp>
    </p:spTree>
    <p:extLst>
      <p:ext uri="{BB962C8B-B14F-4D97-AF65-F5344CB8AC3E}">
        <p14:creationId xmlns:p14="http://schemas.microsoft.com/office/powerpoint/2010/main" val="444322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95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95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5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b="1" dirty="0" err="1">
                <a:latin typeface="Courier New" charset="0"/>
              </a:rPr>
              <a:t>GuitarSpec</a:t>
            </a:r>
            <a:r>
              <a:rPr lang="en-US" altLang="x-none" dirty="0"/>
              <a:t> and </a:t>
            </a:r>
            <a:r>
              <a:rPr lang="en-US" altLang="x-none" b="1" dirty="0" err="1">
                <a:latin typeface="Courier New" charset="0"/>
              </a:rPr>
              <a:t>MandolinSpec</a:t>
            </a:r>
            <a:r>
              <a:rPr lang="en-US" altLang="x-none" dirty="0"/>
              <a:t> Classes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97318" y="1301766"/>
            <a:ext cx="6545382" cy="24929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 : public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endParaRPr lang="en-US" sz="13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public: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(Builder builder, string model, Type type,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             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string_count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, Wood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back_wood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, Wood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top_wood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endParaRPr lang="en-US" sz="13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get_string_count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bool matches(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300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3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3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private:</a:t>
            </a:r>
          </a:p>
          <a:p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string_count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300" b="1" dirty="0" smtClean="0">
                <a:latin typeface="Courier New" charset="0"/>
                <a:ea typeface="Courier New" charset="0"/>
                <a:cs typeface="Courier New" charset="0"/>
              </a:rPr>
              <a:t>};</a:t>
            </a:r>
            <a:endParaRPr lang="en-US" sz="13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97318" y="3936320"/>
            <a:ext cx="6247223" cy="26930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 : public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endParaRPr lang="en-US" sz="13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public: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(Builder builder, string model, Type type,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                Style style, Wood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back_wood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, Wood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top_wood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endParaRPr lang="en-US" sz="13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Style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get_style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bool matches(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3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3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private:</a:t>
            </a:r>
          </a:p>
          <a:p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Style style;</a:t>
            </a:r>
          </a:p>
          <a:p>
            <a:r>
              <a:rPr lang="en-US" sz="1300" b="1" dirty="0" smtClean="0">
                <a:latin typeface="Courier New" charset="0"/>
                <a:ea typeface="Courier New" charset="0"/>
                <a:cs typeface="Courier New" charset="0"/>
              </a:rPr>
              <a:t>};</a:t>
            </a:r>
            <a:endParaRPr lang="en-US" sz="13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64446" y="5303519"/>
            <a:ext cx="1903085" cy="9541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pt-BR" sz="1400" b="1" dirty="0" err="1">
                <a:latin typeface="Courier New" charset="0"/>
                <a:ea typeface="Courier New" charset="0"/>
                <a:cs typeface="Courier New" charset="0"/>
              </a:rPr>
              <a:t>enum</a:t>
            </a:r>
            <a:r>
              <a:rPr lang="pt-BR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1400" b="1" dirty="0" err="1">
                <a:latin typeface="Courier New" charset="0"/>
                <a:ea typeface="Courier New" charset="0"/>
                <a:cs typeface="Courier New" charset="0"/>
              </a:rPr>
              <a:t>class</a:t>
            </a:r>
            <a:r>
              <a:rPr lang="pt-BR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Style</a:t>
            </a:r>
            <a:endParaRPr lang="pt-BR" sz="1400" b="1" dirty="0">
              <a:solidFill>
                <a:srgbClr val="B23C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pt-BR" sz="14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pt-BR" sz="1400" b="1" dirty="0">
                <a:latin typeface="Courier New" charset="0"/>
                <a:ea typeface="Courier New" charset="0"/>
                <a:cs typeface="Courier New" charset="0"/>
              </a:rPr>
              <a:t>    A, </a:t>
            </a:r>
            <a:r>
              <a:rPr lang="pt-BR" sz="1400" b="1" dirty="0" err="1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pt-BR" sz="1400" b="1" dirty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pt-BR" sz="1400" b="1" dirty="0" smtClean="0">
                <a:latin typeface="Courier New" charset="0"/>
                <a:ea typeface="Courier New" charset="0"/>
                <a:cs typeface="Courier New" charset="0"/>
              </a:rPr>
              <a:t>};</a:t>
            </a:r>
            <a:endParaRPr lang="pt-BR" sz="14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95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2773-D0A2-CC47-BE9A-A73A46434A3D}" type="slidenum">
              <a:rPr lang="en-US" altLang="x-none"/>
              <a:pPr/>
              <a:t>25</a:t>
            </a:fld>
            <a:endParaRPr lang="en-US" altLang="x-none"/>
          </a:p>
        </p:txBody>
      </p:sp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sz="2800" b="1" dirty="0" err="1" smtClean="0">
                <a:latin typeface="Courier New" charset="0"/>
              </a:rPr>
              <a:t>GuitarSpec</a:t>
            </a:r>
            <a:r>
              <a:rPr lang="en-US" altLang="x-none" sz="2800" dirty="0" smtClean="0"/>
              <a:t> and </a:t>
            </a:r>
            <a:r>
              <a:rPr lang="en-US" altLang="x-none" sz="2800" b="1" dirty="0" err="1">
                <a:latin typeface="Courier New" charset="0"/>
              </a:rPr>
              <a:t>MandolinSpec</a:t>
            </a:r>
            <a:r>
              <a:rPr lang="en-US" altLang="x-none" sz="2800" dirty="0" smtClean="0"/>
              <a:t> Classes</a:t>
            </a:r>
            <a:r>
              <a:rPr lang="en-US" altLang="x-none" sz="2800" i="1" dirty="0" smtClean="0"/>
              <a:t>, cont’d</a:t>
            </a:r>
            <a:endParaRPr lang="en-US" altLang="x-none" sz="2800" i="1" dirty="0"/>
          </a:p>
        </p:txBody>
      </p:sp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217309" y="1234464"/>
            <a:ext cx="8032968" cy="24006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bool </a:t>
            </a:r>
            <a:r>
              <a:rPr lang="en-US" sz="15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::matches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5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if (!</a:t>
            </a:r>
            <a:r>
              <a:rPr lang="en-US" sz="1500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sz="15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::matches(</a:t>
            </a:r>
            <a:r>
              <a:rPr lang="en-US" sz="1500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)) return false;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if 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 !=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)) return false</a:t>
            </a:r>
            <a:r>
              <a:rPr lang="en-US" sz="15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5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guitar_spec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static_cast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*&gt;(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if (</a:t>
            </a:r>
            <a:r>
              <a:rPr lang="en-US" sz="15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string_count</a:t>
            </a:r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!= </a:t>
            </a:r>
            <a:r>
              <a:rPr lang="en-US" sz="15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guitar_spec</a:t>
            </a:r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sz="15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string_count</a:t>
            </a:r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 return false;</a:t>
            </a:r>
          </a:p>
          <a:p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return true;</a:t>
            </a:r>
          </a:p>
          <a:p>
            <a:r>
              <a:rPr lang="en-US" sz="15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50533" name="Text Box 5"/>
          <p:cNvSpPr txBox="1">
            <a:spLocks noChangeArrowheads="1"/>
          </p:cNvSpPr>
          <p:nvPr/>
        </p:nvSpPr>
        <p:spPr bwMode="auto">
          <a:xfrm>
            <a:off x="7075460" y="1325903"/>
            <a:ext cx="1611339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x-none">
                <a:solidFill>
                  <a:srgbClr val="0033CC"/>
                </a:solidFill>
              </a:rPr>
              <a:t>Match </a:t>
            </a:r>
            <a:r>
              <a:rPr lang="en-US" altLang="x-none">
                <a:solidFill>
                  <a:srgbClr val="0033CC"/>
                </a:solidFill>
              </a:rPr>
              <a:t>base </a:t>
            </a:r>
            <a:endParaRPr lang="en-US" altLang="x-none" smtClean="0">
              <a:solidFill>
                <a:srgbClr val="0033CC"/>
              </a:solidFill>
            </a:endParaRPr>
          </a:p>
          <a:p>
            <a:r>
              <a:rPr lang="en-US" altLang="x-none" dirty="0" smtClean="0">
                <a:solidFill>
                  <a:srgbClr val="0033CC"/>
                </a:solidFill>
              </a:rPr>
              <a:t>class </a:t>
            </a:r>
            <a:r>
              <a:rPr lang="en-US" altLang="x-none" dirty="0">
                <a:solidFill>
                  <a:srgbClr val="0033CC"/>
                </a:solidFill>
              </a:rPr>
              <a:t>attributes.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35606" y="3771513"/>
            <a:ext cx="8725466" cy="24006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bool </a:t>
            </a:r>
            <a:r>
              <a:rPr lang="en-US" sz="15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sz="1500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matches</a:t>
            </a:r>
            <a:r>
              <a:rPr lang="en-US" sz="1500" b="1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500" b="1" dirty="0" err="1" smtClean="0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sz="15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5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if (!</a:t>
            </a:r>
            <a:r>
              <a:rPr lang="en-US" sz="1500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sz="15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::matches(</a:t>
            </a:r>
            <a:r>
              <a:rPr lang="en-US" sz="1500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)) return false;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if 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 !=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)) return false</a:t>
            </a:r>
            <a:r>
              <a:rPr lang="en-US" sz="15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5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mandolin_spec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static_cast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*&gt;(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if (style != </a:t>
            </a:r>
            <a:r>
              <a:rPr lang="en-US" sz="15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mandolin_spec</a:t>
            </a:r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-&gt;style) return false</a:t>
            </a:r>
            <a:r>
              <a:rPr lang="en-US" sz="1500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5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return true;</a:t>
            </a:r>
          </a:p>
          <a:p>
            <a:r>
              <a:rPr lang="en-US" sz="15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7132292" y="3886195"/>
            <a:ext cx="1611339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x-none">
                <a:solidFill>
                  <a:srgbClr val="0033CC"/>
                </a:solidFill>
              </a:rPr>
              <a:t>Match </a:t>
            </a:r>
            <a:r>
              <a:rPr lang="en-US" altLang="x-none">
                <a:solidFill>
                  <a:srgbClr val="0033CC"/>
                </a:solidFill>
              </a:rPr>
              <a:t>base </a:t>
            </a:r>
            <a:endParaRPr lang="en-US" altLang="x-none" smtClean="0">
              <a:solidFill>
                <a:srgbClr val="0033CC"/>
              </a:solidFill>
            </a:endParaRPr>
          </a:p>
          <a:p>
            <a:r>
              <a:rPr lang="en-US" altLang="x-none" dirty="0" smtClean="0">
                <a:solidFill>
                  <a:srgbClr val="0033CC"/>
                </a:solidFill>
              </a:rPr>
              <a:t>class </a:t>
            </a:r>
            <a:r>
              <a:rPr lang="en-US" altLang="x-none" dirty="0">
                <a:solidFill>
                  <a:srgbClr val="0033CC"/>
                </a:solidFill>
              </a:rPr>
              <a:t>attributes.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321474" y="5257780"/>
            <a:ext cx="2055306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B23C00"/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B23C00"/>
                </a:solidFill>
              </a:rPr>
              <a:t>Type-specific match.</a:t>
            </a:r>
            <a:endParaRPr lang="en-US">
              <a:solidFill>
                <a:srgbClr val="B23C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583658" y="2927635"/>
            <a:ext cx="2055306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B23C00"/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B23C00"/>
                </a:solidFill>
              </a:rPr>
              <a:t>Type-specific match.</a:t>
            </a:r>
            <a:endParaRPr lang="en-US">
              <a:solidFill>
                <a:srgbClr val="B23C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2440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E738E-805E-A642-B7B8-223B8FC93C9B}" type="slidenum">
              <a:rPr lang="en-US" altLang="x-none"/>
              <a:pPr/>
              <a:t>26</a:t>
            </a:fld>
            <a:endParaRPr lang="en-US" altLang="x-none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Any Red Flags?</a:t>
            </a:r>
          </a:p>
        </p:txBody>
      </p:sp>
      <p:sp>
        <p:nvSpPr>
          <p:cNvPr id="152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2133600"/>
          </a:xfrm>
        </p:spPr>
        <p:txBody>
          <a:bodyPr/>
          <a:lstStyle/>
          <a:p>
            <a:r>
              <a:rPr lang="en-US" altLang="x-none" dirty="0"/>
              <a:t>Duplicated code</a:t>
            </a:r>
          </a:p>
          <a:p>
            <a:pPr lvl="1"/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Guitar</a:t>
            </a:r>
            <a:r>
              <a:rPr lang="en-US" altLang="x-none" dirty="0"/>
              <a:t> and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Mandolin</a:t>
            </a:r>
            <a:r>
              <a:rPr lang="en-US" altLang="x-none" dirty="0"/>
              <a:t> classes</a:t>
            </a:r>
          </a:p>
          <a:p>
            <a:pPr lvl="1"/>
            <a:r>
              <a:rPr lang="en-US" altLang="x-none" b="1" dirty="0" err="1">
                <a:solidFill>
                  <a:srgbClr val="0033CC"/>
                </a:solidFill>
                <a:latin typeface="Courier New" charset="0"/>
              </a:rPr>
              <a:t>GuitarSpec</a:t>
            </a:r>
            <a:r>
              <a:rPr lang="en-US" altLang="x-none" dirty="0"/>
              <a:t> and </a:t>
            </a:r>
            <a:r>
              <a:rPr lang="en-US" altLang="x-none" b="1" dirty="0" err="1">
                <a:solidFill>
                  <a:srgbClr val="0033CC"/>
                </a:solidFill>
                <a:latin typeface="Courier New" charset="0"/>
              </a:rPr>
              <a:t>MandolinSpec</a:t>
            </a:r>
            <a:r>
              <a:rPr lang="en-US" altLang="x-none" dirty="0"/>
              <a:t> </a:t>
            </a:r>
            <a:r>
              <a:rPr lang="en-US" altLang="x-none" dirty="0" smtClean="0"/>
              <a:t>classes</a:t>
            </a:r>
          </a:p>
          <a:p>
            <a:pPr lvl="5"/>
            <a:endParaRPr lang="en-US" altLang="x-none" dirty="0"/>
          </a:p>
          <a:p>
            <a:r>
              <a:rPr lang="en-US" altLang="x-none" dirty="0"/>
              <a:t>Overloaded inventory </a:t>
            </a:r>
            <a:r>
              <a:rPr lang="en-US" altLang="x-none" b="1" dirty="0" smtClean="0">
                <a:solidFill>
                  <a:srgbClr val="0033CC"/>
                </a:solidFill>
                <a:latin typeface="Courier New" charset="0"/>
              </a:rPr>
              <a:t>search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()</a:t>
            </a:r>
            <a:r>
              <a:rPr lang="en-US" altLang="x-none" dirty="0"/>
              <a:t> </a:t>
            </a:r>
            <a:r>
              <a:rPr lang="en-US" altLang="x-none" dirty="0" smtClean="0"/>
              <a:t>functions</a:t>
            </a:r>
            <a:endParaRPr lang="en-US" altLang="x-none" dirty="0"/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640123" y="3520439"/>
            <a:ext cx="6306535" cy="9541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list&lt;Guitar *&gt; 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Inventory::search(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search_spec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40123" y="4709146"/>
            <a:ext cx="6736139" cy="9541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list&lt;Mandolin *&gt; 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Inventory::search(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4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search_spec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77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2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09AC5-0E7A-8F44-9206-FFD9C6F6843C}" type="slidenum">
              <a:rPr lang="en-US" altLang="x-none"/>
              <a:pPr/>
              <a:t>27</a:t>
            </a:fld>
            <a:endParaRPr lang="en-US" altLang="x-none"/>
          </a:p>
        </p:txBody>
      </p:sp>
      <p:sp>
        <p:nvSpPr>
          <p:cNvPr id="155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More Red Flags?</a:t>
            </a:r>
          </a:p>
        </p:txBody>
      </p:sp>
      <p:sp>
        <p:nvSpPr>
          <p:cNvPr id="155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321675" cy="1036332"/>
          </a:xfrm>
        </p:spPr>
        <p:txBody>
          <a:bodyPr/>
          <a:lstStyle/>
          <a:p>
            <a:r>
              <a:rPr lang="en-US" altLang="x-none" dirty="0"/>
              <a:t>Serial type tests, such as in </a:t>
            </a:r>
            <a:br>
              <a:rPr lang="en-US" altLang="x-none" dirty="0"/>
            </a:br>
            <a:r>
              <a:rPr lang="en-US" altLang="x-none" b="1" dirty="0" smtClean="0">
                <a:solidFill>
                  <a:srgbClr val="0033CC"/>
                </a:solidFill>
                <a:latin typeface="Courier New" charset="0"/>
              </a:rPr>
              <a:t>Inventory::</a:t>
            </a:r>
            <a:r>
              <a:rPr lang="en-US" altLang="x-none" b="1" dirty="0" err="1" smtClean="0">
                <a:solidFill>
                  <a:srgbClr val="0033CC"/>
                </a:solidFill>
                <a:latin typeface="Courier New" charset="0"/>
              </a:rPr>
              <a:t>add_instrument</a:t>
            </a:r>
            <a:r>
              <a:rPr lang="en-US" altLang="x-none" b="1" dirty="0" smtClean="0">
                <a:solidFill>
                  <a:srgbClr val="0033CC"/>
                </a:solidFill>
                <a:latin typeface="Courier New" charset="0"/>
              </a:rPr>
              <a:t>()</a:t>
            </a:r>
            <a:r>
              <a:rPr lang="en-US" altLang="x-none" dirty="0"/>
              <a:t> </a:t>
            </a:r>
            <a:r>
              <a:rPr lang="en-US" altLang="x-none" dirty="0" smtClean="0"/>
              <a:t>:</a:t>
            </a:r>
            <a:endParaRPr lang="en-US" altLang="x-none" dirty="0"/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447067" y="2423171"/>
            <a:ext cx="8331127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Inventory::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add_instrument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(string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serial_number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double price,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                    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*spec)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if 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(spec) ==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GuitarSpec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else if 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(spec) ==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typeid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MandolinSpec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1653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6E1E0-EA8D-7947-8E2D-0DF6BD8DB00C}" type="slidenum">
              <a:rPr lang="en-US" altLang="x-none"/>
              <a:pPr/>
              <a:t>28</a:t>
            </a:fld>
            <a:endParaRPr lang="en-US" altLang="x-none"/>
          </a:p>
        </p:txBody>
      </p:sp>
      <p:sp>
        <p:nvSpPr>
          <p:cNvPr id="15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Rick Wants More Instruments!</a:t>
            </a:r>
          </a:p>
        </p:txBody>
      </p:sp>
      <p:pic>
        <p:nvPicPr>
          <p:cNvPr id="15360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143000"/>
            <a:ext cx="6400800" cy="5049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05" name="Text Box 5"/>
          <p:cNvSpPr txBox="1">
            <a:spLocks noChangeArrowheads="1"/>
          </p:cNvSpPr>
          <p:nvPr/>
        </p:nvSpPr>
        <p:spPr bwMode="auto">
          <a:xfrm>
            <a:off x="6765925" y="3336925"/>
            <a:ext cx="1898650" cy="8350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x-none" dirty="0">
                <a:solidFill>
                  <a:schemeClr val="folHlink"/>
                </a:solidFill>
              </a:rPr>
              <a:t>YIKES!</a:t>
            </a:r>
          </a:p>
          <a:p>
            <a:r>
              <a:rPr lang="en-US" altLang="x-none" dirty="0">
                <a:solidFill>
                  <a:schemeClr val="folHlink"/>
                </a:solidFill>
              </a:rPr>
              <a:t>Our design doesn’t</a:t>
            </a:r>
          </a:p>
          <a:p>
            <a:r>
              <a:rPr lang="en-US" altLang="x-none" b="1" dirty="0">
                <a:solidFill>
                  <a:schemeClr val="folHlink"/>
                </a:solidFill>
              </a:rPr>
              <a:t>scale</a:t>
            </a:r>
            <a:r>
              <a:rPr lang="en-US" altLang="x-none" dirty="0">
                <a:solidFill>
                  <a:schemeClr val="folHlink"/>
                </a:solidFill>
              </a:rPr>
              <a:t> very well ...</a:t>
            </a:r>
          </a:p>
        </p:txBody>
      </p:sp>
      <p:sp>
        <p:nvSpPr>
          <p:cNvPr id="9" name="Text Box 11"/>
          <p:cNvSpPr txBox="1">
            <a:spLocks noChangeArrowheads="1"/>
          </p:cNvSpPr>
          <p:nvPr/>
        </p:nvSpPr>
        <p:spPr bwMode="auto">
          <a:xfrm>
            <a:off x="6675097" y="6136029"/>
            <a:ext cx="1554783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Head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First Object-Oriented </a:t>
            </a:r>
            <a:endParaRPr lang="en-US" altLang="x-none" sz="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Analysis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&amp; </a:t>
            </a:r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Design</a:t>
            </a:r>
            <a:endParaRPr lang="en-US" altLang="x-none" sz="8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by Brett D. McLaughlin, et al.</a:t>
            </a: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O’Reilly</a:t>
            </a:r>
            <a:r>
              <a:rPr lang="en-US" altLang="x-none" sz="800" dirty="0">
                <a:solidFill>
                  <a:schemeClr val="bg1">
                    <a:lumMod val="65000"/>
                  </a:schemeClr>
                </a:solidFill>
              </a:rPr>
              <a:t>, 2006.</a:t>
            </a:r>
            <a:endParaRPr lang="en-US" altLang="x-none" sz="8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262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3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3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0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E7EBF-4469-E949-9F68-DB218F766EBB}" type="slidenum">
              <a:rPr lang="en-US" altLang="x-none"/>
              <a:pPr/>
              <a:t>29</a:t>
            </a:fld>
            <a:endParaRPr lang="en-US" altLang="x-none"/>
          </a:p>
        </p:txBody>
      </p:sp>
      <p:sp>
        <p:nvSpPr>
          <p:cNvPr id="15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Our Design Doesn’t Scale Very Well</a:t>
            </a:r>
          </a:p>
        </p:txBody>
      </p:sp>
      <p:sp>
        <p:nvSpPr>
          <p:cNvPr id="154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For </a:t>
            </a:r>
            <a:r>
              <a:rPr lang="en-US" altLang="x-none" u="sng" dirty="0"/>
              <a:t>each</a:t>
            </a:r>
            <a:r>
              <a:rPr lang="en-US" altLang="x-none" dirty="0"/>
              <a:t> </a:t>
            </a:r>
            <a:r>
              <a:rPr lang="en-US" altLang="x-none" dirty="0"/>
              <a:t>new instrument:</a:t>
            </a:r>
          </a:p>
          <a:p>
            <a:pPr lvl="4"/>
            <a:endParaRPr lang="en-US" altLang="x-none" dirty="0"/>
          </a:p>
          <a:p>
            <a:pPr lvl="1"/>
            <a:r>
              <a:rPr lang="en-US" altLang="x-none" dirty="0"/>
              <a:t>We need to add a subclass of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.</a:t>
            </a:r>
          </a:p>
          <a:p>
            <a:pPr lvl="1"/>
            <a:r>
              <a:rPr lang="en-US" altLang="x-none" dirty="0"/>
              <a:t>We need to add a subclass of </a:t>
            </a:r>
            <a:r>
              <a:rPr lang="en-US" altLang="x-none" b="1" dirty="0" err="1">
                <a:solidFill>
                  <a:srgbClr val="0033CC"/>
                </a:solidFill>
                <a:latin typeface="Courier New" charset="0"/>
              </a:rPr>
              <a:t>InstrumentSpec</a:t>
            </a:r>
            <a:r>
              <a:rPr lang="en-US" altLang="x-none" dirty="0"/>
              <a:t>.</a:t>
            </a:r>
          </a:p>
          <a:p>
            <a:pPr lvl="4"/>
            <a:endParaRPr lang="en-US" altLang="x-none" dirty="0"/>
          </a:p>
          <a:p>
            <a:pPr lvl="1"/>
            <a:r>
              <a:rPr lang="en-US" altLang="x-none" dirty="0"/>
              <a:t>In class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Inventory</a:t>
            </a:r>
            <a:r>
              <a:rPr lang="en-US" altLang="x-none" dirty="0"/>
              <a:t>, we need to add:</a:t>
            </a:r>
          </a:p>
          <a:p>
            <a:pPr lvl="2"/>
            <a:r>
              <a:rPr lang="en-US" altLang="x-none" dirty="0"/>
              <a:t>a new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search()</a:t>
            </a:r>
            <a:r>
              <a:rPr lang="en-US" altLang="x-none" dirty="0"/>
              <a:t> </a:t>
            </a:r>
            <a:r>
              <a:rPr lang="en-US" altLang="x-none" dirty="0" smtClean="0"/>
              <a:t>function</a:t>
            </a:r>
            <a:endParaRPr lang="en-US" altLang="x-none" dirty="0"/>
          </a:p>
          <a:p>
            <a:pPr lvl="2"/>
            <a:r>
              <a:rPr lang="en-US" altLang="x-none" dirty="0"/>
              <a:t>a new type test in the </a:t>
            </a:r>
            <a:r>
              <a:rPr lang="en-US" altLang="x-none" b="1" dirty="0" err="1" smtClean="0">
                <a:solidFill>
                  <a:srgbClr val="0033CC"/>
                </a:solidFill>
                <a:latin typeface="Courier New" charset="0"/>
              </a:rPr>
              <a:t>add_instrument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()</a:t>
            </a:r>
            <a:r>
              <a:rPr lang="en-US" altLang="x-none" dirty="0"/>
              <a:t> function</a:t>
            </a:r>
          </a:p>
        </p:txBody>
      </p:sp>
    </p:spTree>
    <p:extLst>
      <p:ext uri="{BB962C8B-B14F-4D97-AF65-F5344CB8AC3E}">
        <p14:creationId xmlns:p14="http://schemas.microsoft.com/office/powerpoint/2010/main" val="2143659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4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46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46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9E99E-3601-8746-9610-AC76908BD2B2}" type="slidenum">
              <a:rPr lang="en-US" altLang="x-none"/>
              <a:pPr/>
              <a:t>3</a:t>
            </a:fld>
            <a:endParaRPr lang="en-US" altLang="x-none"/>
          </a:p>
        </p:txBody>
      </p:sp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Key Points </a:t>
            </a:r>
            <a:r>
              <a:rPr lang="en-US" altLang="x-none" dirty="0" smtClean="0"/>
              <a:t>Regarding Good </a:t>
            </a:r>
            <a:r>
              <a:rPr lang="en-US" altLang="x-none" dirty="0"/>
              <a:t>Design</a:t>
            </a:r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There is </a:t>
            </a:r>
            <a:r>
              <a:rPr lang="en-US" altLang="x-none" dirty="0">
                <a:solidFill>
                  <a:schemeClr val="folHlink"/>
                </a:solidFill>
              </a:rPr>
              <a:t>no magic formula</a:t>
            </a:r>
            <a:r>
              <a:rPr lang="en-US" altLang="x-none" dirty="0"/>
              <a:t>.</a:t>
            </a:r>
          </a:p>
          <a:p>
            <a:pPr lvl="1"/>
            <a:r>
              <a:rPr lang="en-US" altLang="x-none" dirty="0"/>
              <a:t>Every good design is achieved after a journey</a:t>
            </a:r>
            <a:r>
              <a:rPr lang="en-US" altLang="x-none" dirty="0" smtClean="0"/>
              <a:t>.</a:t>
            </a:r>
          </a:p>
          <a:p>
            <a:pPr lvl="4"/>
            <a:endParaRPr lang="en-US" altLang="x-none" dirty="0"/>
          </a:p>
          <a:p>
            <a:r>
              <a:rPr lang="en-US" altLang="x-none" dirty="0"/>
              <a:t>It’s an </a:t>
            </a:r>
            <a:r>
              <a:rPr lang="en-US" altLang="x-none" dirty="0">
                <a:solidFill>
                  <a:schemeClr val="folHlink"/>
                </a:solidFill>
              </a:rPr>
              <a:t>iterative process</a:t>
            </a:r>
            <a:r>
              <a:rPr lang="en-US" altLang="x-none" dirty="0"/>
              <a:t>.</a:t>
            </a:r>
          </a:p>
          <a:p>
            <a:pPr lvl="1"/>
            <a:r>
              <a:rPr lang="en-US" altLang="x-none" dirty="0"/>
              <a:t>Start with a workable initial design.</a:t>
            </a:r>
          </a:p>
          <a:p>
            <a:pPr lvl="1"/>
            <a:r>
              <a:rPr lang="en-US" altLang="x-none" dirty="0"/>
              <a:t>Each iteration builds upon working code to improve the design</a:t>
            </a:r>
            <a:r>
              <a:rPr lang="en-US" altLang="x-none" dirty="0" smtClean="0"/>
              <a:t>.</a:t>
            </a: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057489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EA6A4-DAC0-E441-B7C6-F25DBC1D33A8}" type="slidenum">
              <a:rPr lang="en-US" altLang="x-none"/>
              <a:pPr/>
              <a:t>30</a:t>
            </a:fld>
            <a:endParaRPr lang="en-US" altLang="x-none"/>
          </a:p>
        </p:txBody>
      </p:sp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Time to Revisit Our Design!</a:t>
            </a:r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Having all those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and </a:t>
            </a:r>
            <a:r>
              <a:rPr lang="en-US" altLang="x-none" b="1" dirty="0" err="1">
                <a:solidFill>
                  <a:srgbClr val="0033CC"/>
                </a:solidFill>
                <a:latin typeface="Courier New" charset="0"/>
              </a:rPr>
              <a:t>InstrumentSpec</a:t>
            </a:r>
            <a:r>
              <a:rPr lang="en-US" altLang="x-none" dirty="0"/>
              <a:t> subtypes may not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be </a:t>
            </a:r>
            <a:r>
              <a:rPr lang="en-US" altLang="x-none" dirty="0"/>
              <a:t>such a good idea after all.</a:t>
            </a:r>
          </a:p>
          <a:p>
            <a:pPr lvl="4"/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5116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EA6A4-DAC0-E441-B7C6-F25DBC1D33A8}" type="slidenum">
              <a:rPr lang="en-US" altLang="x-none"/>
              <a:pPr/>
              <a:t>31</a:t>
            </a:fld>
            <a:endParaRPr lang="en-US" altLang="x-none"/>
          </a:p>
        </p:txBody>
      </p:sp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Time to Revisit Our Design</a:t>
            </a:r>
            <a:r>
              <a:rPr lang="en-US" altLang="x-none" dirty="0" smtClean="0"/>
              <a:t>! </a:t>
            </a:r>
            <a:r>
              <a:rPr lang="en-US" altLang="x-none" i="1" dirty="0" smtClean="0"/>
              <a:t>cont’d</a:t>
            </a:r>
            <a:endParaRPr lang="en-US" altLang="x-none" i="1" dirty="0"/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 smtClean="0"/>
              <a:t>What </a:t>
            </a:r>
            <a:r>
              <a:rPr lang="en-US" altLang="x-none" dirty="0"/>
              <a:t>varies among the instrument classes</a:t>
            </a:r>
            <a:r>
              <a:rPr lang="en-US" altLang="x-none" dirty="0" smtClean="0"/>
              <a:t>?</a:t>
            </a:r>
          </a:p>
          <a:p>
            <a:pPr lvl="4"/>
            <a:endParaRPr lang="en-US" altLang="x-none" dirty="0"/>
          </a:p>
          <a:p>
            <a:pPr lvl="1"/>
            <a:r>
              <a:rPr lang="en-US" altLang="x-none" dirty="0"/>
              <a:t>properties</a:t>
            </a:r>
          </a:p>
          <a:p>
            <a:pPr lvl="1"/>
            <a:r>
              <a:rPr lang="en-US" altLang="x-none" dirty="0"/>
              <a:t>matching algorithm</a:t>
            </a:r>
          </a:p>
          <a:p>
            <a:pPr lvl="4"/>
            <a:endParaRPr lang="en-US" altLang="x-none" dirty="0"/>
          </a:p>
          <a:p>
            <a:r>
              <a:rPr lang="en-US" altLang="x-none" dirty="0"/>
              <a:t>What doesn’t vary</a:t>
            </a:r>
            <a:r>
              <a:rPr lang="en-US" altLang="x-none" dirty="0" smtClean="0"/>
              <a:t>?</a:t>
            </a:r>
          </a:p>
          <a:p>
            <a:pPr lvl="4"/>
            <a:endParaRPr lang="en-US" altLang="x-none" dirty="0"/>
          </a:p>
          <a:p>
            <a:pPr lvl="1"/>
            <a:r>
              <a:rPr lang="en-US" altLang="x-none" dirty="0"/>
              <a:t>manufacturer</a:t>
            </a:r>
          </a:p>
          <a:p>
            <a:pPr lvl="1"/>
            <a:r>
              <a:rPr lang="en-US" altLang="x-none" dirty="0"/>
              <a:t>type</a:t>
            </a:r>
          </a:p>
          <a:p>
            <a:pPr lvl="1"/>
            <a:r>
              <a:rPr lang="en-US" altLang="x-none" dirty="0"/>
              <a:t>price</a:t>
            </a:r>
          </a:p>
          <a:p>
            <a:pPr lvl="1"/>
            <a:r>
              <a:rPr lang="en-US" altLang="x-none" dirty="0"/>
              <a:t>serial number</a:t>
            </a:r>
          </a:p>
        </p:txBody>
      </p:sp>
      <p:sp>
        <p:nvSpPr>
          <p:cNvPr id="156676" name="Text Box 4"/>
          <p:cNvSpPr txBox="1">
            <a:spLocks noChangeArrowheads="1"/>
          </p:cNvSpPr>
          <p:nvPr/>
        </p:nvSpPr>
        <p:spPr bwMode="auto">
          <a:xfrm>
            <a:off x="4389122" y="2148854"/>
            <a:ext cx="2347759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x-none" sz="1800" dirty="0">
                <a:solidFill>
                  <a:srgbClr val="0033CC"/>
                </a:solidFill>
              </a:rPr>
              <a:t>What should we do </a:t>
            </a:r>
            <a:endParaRPr lang="en-US" altLang="x-none" sz="1800" dirty="0" smtClean="0">
              <a:solidFill>
                <a:srgbClr val="0033CC"/>
              </a:solidFill>
            </a:endParaRPr>
          </a:p>
          <a:p>
            <a:r>
              <a:rPr lang="en-US" altLang="x-none" sz="1800" dirty="0" smtClean="0">
                <a:solidFill>
                  <a:srgbClr val="0033CC"/>
                </a:solidFill>
              </a:rPr>
              <a:t>with stuff </a:t>
            </a:r>
            <a:r>
              <a:rPr lang="en-US" altLang="x-none" sz="1800" dirty="0">
                <a:solidFill>
                  <a:srgbClr val="0033CC"/>
                </a:solidFill>
              </a:rPr>
              <a:t>that varies?</a:t>
            </a:r>
          </a:p>
        </p:txBody>
      </p:sp>
    </p:spTree>
    <p:extLst>
      <p:ext uri="{BB962C8B-B14F-4D97-AF65-F5344CB8AC3E}">
        <p14:creationId xmlns:p14="http://schemas.microsoft.com/office/powerpoint/2010/main" val="1787916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6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66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67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87548-F766-7643-AC88-AAF1EEE6BF40}" type="slidenum">
              <a:rPr lang="en-US" altLang="x-none"/>
              <a:pPr/>
              <a:t>32</a:t>
            </a:fld>
            <a:endParaRPr lang="en-US" altLang="x-none"/>
          </a:p>
        </p:txBody>
      </p:sp>
      <p:sp>
        <p:nvSpPr>
          <p:cNvPr id="157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Encapsulation to the Rescue!</a:t>
            </a:r>
          </a:p>
        </p:txBody>
      </p:sp>
      <p:sp>
        <p:nvSpPr>
          <p:cNvPr id="157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If we can </a:t>
            </a:r>
            <a:r>
              <a:rPr lang="en-US" altLang="x-none" u="sng" dirty="0"/>
              <a:t>encapsulate</a:t>
            </a:r>
            <a:r>
              <a:rPr lang="en-US" altLang="x-none" dirty="0"/>
              <a:t> the varying instrument properties in one </a:t>
            </a:r>
            <a:r>
              <a:rPr lang="en-US" altLang="x-none" dirty="0" smtClean="0"/>
              <a:t>place, we </a:t>
            </a:r>
            <a:r>
              <a:rPr lang="en-US" altLang="x-none" dirty="0"/>
              <a:t>can get rid of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all </a:t>
            </a:r>
            <a:r>
              <a:rPr lang="en-US" altLang="x-none" dirty="0"/>
              <a:t>the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and </a:t>
            </a:r>
            <a:r>
              <a:rPr lang="en-US" altLang="x-none" b="1" dirty="0" err="1">
                <a:solidFill>
                  <a:srgbClr val="0033CC"/>
                </a:solidFill>
                <a:latin typeface="Courier New" charset="0"/>
              </a:rPr>
              <a:t>InstrumentSpec</a:t>
            </a:r>
            <a:r>
              <a:rPr lang="en-US" altLang="x-none" dirty="0"/>
              <a:t> subclasses</a:t>
            </a:r>
            <a:r>
              <a:rPr lang="en-US" altLang="x-none" dirty="0" smtClean="0"/>
              <a:t>.</a:t>
            </a:r>
          </a:p>
          <a:p>
            <a:pPr lvl="4"/>
            <a:endParaRPr lang="en-US" altLang="x-none" dirty="0"/>
          </a:p>
          <a:p>
            <a:r>
              <a:rPr lang="en-US" altLang="x-none" dirty="0"/>
              <a:t>Then both the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Instrument</a:t>
            </a:r>
            <a:r>
              <a:rPr lang="en-US" altLang="x-none" dirty="0"/>
              <a:t> and </a:t>
            </a:r>
            <a:r>
              <a:rPr lang="en-US" altLang="x-none" b="1" dirty="0" err="1">
                <a:solidFill>
                  <a:srgbClr val="0033CC"/>
                </a:solidFill>
                <a:latin typeface="Courier New" charset="0"/>
              </a:rPr>
              <a:t>InstrumentSpec</a:t>
            </a:r>
            <a:r>
              <a:rPr lang="en-US" altLang="x-none" dirty="0"/>
              <a:t> classes can become </a:t>
            </a:r>
            <a:r>
              <a:rPr lang="en-US" altLang="x-none" u="sng" dirty="0"/>
              <a:t>concrete classes</a:t>
            </a:r>
            <a:r>
              <a:rPr lang="en-US" altLang="x-none" dirty="0"/>
              <a:t> </a:t>
            </a:r>
            <a:r>
              <a:rPr lang="en-US" altLang="x-none" dirty="0" smtClean="0"/>
              <a:t>(</a:t>
            </a:r>
            <a:r>
              <a:rPr lang="en-US" altLang="x-none" dirty="0"/>
              <a:t>instead of being abstract</a:t>
            </a:r>
            <a:r>
              <a:rPr lang="en-US" altLang="x-none" dirty="0" smtClean="0"/>
              <a:t>).</a:t>
            </a: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929528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87548-F766-7643-AC88-AAF1EEE6BF40}" type="slidenum">
              <a:rPr lang="en-US" altLang="x-none"/>
              <a:pPr/>
              <a:t>33</a:t>
            </a:fld>
            <a:endParaRPr lang="en-US" altLang="x-none"/>
          </a:p>
        </p:txBody>
      </p:sp>
      <p:sp>
        <p:nvSpPr>
          <p:cNvPr id="157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Encapsulation to the Rescue!</a:t>
            </a:r>
          </a:p>
        </p:txBody>
      </p:sp>
      <p:sp>
        <p:nvSpPr>
          <p:cNvPr id="157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 smtClean="0"/>
              <a:t>Instrument </a:t>
            </a:r>
            <a:r>
              <a:rPr lang="en-US" altLang="x-none" dirty="0"/>
              <a:t>properties vary across the instrument types</a:t>
            </a:r>
            <a:r>
              <a:rPr lang="en-US" altLang="x-none" dirty="0" smtClean="0"/>
              <a:t>.</a:t>
            </a:r>
          </a:p>
          <a:p>
            <a:pPr lvl="4"/>
            <a:endParaRPr lang="en-US" altLang="x-none" dirty="0"/>
          </a:p>
          <a:p>
            <a:pPr lvl="1"/>
            <a:r>
              <a:rPr lang="en-US" altLang="x-none" dirty="0"/>
              <a:t>A guitar has some different properties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than </a:t>
            </a:r>
            <a:r>
              <a:rPr lang="en-US" altLang="x-none" dirty="0"/>
              <a:t>mandolins.</a:t>
            </a:r>
          </a:p>
          <a:p>
            <a:pPr lvl="4"/>
            <a:endParaRPr lang="en-US" altLang="x-none" dirty="0"/>
          </a:p>
          <a:p>
            <a:r>
              <a:rPr lang="en-US" altLang="x-none" dirty="0"/>
              <a:t>Encapsulate the varying properties </a:t>
            </a:r>
            <a:br>
              <a:rPr lang="en-US" altLang="x-none" dirty="0"/>
            </a:br>
            <a:r>
              <a:rPr lang="en-US" altLang="x-none" dirty="0"/>
              <a:t>in a </a:t>
            </a:r>
            <a:r>
              <a:rPr lang="en-US" altLang="x-none" u="sng" dirty="0"/>
              <a:t>hash table</a:t>
            </a:r>
            <a:r>
              <a:rPr lang="en-US" altLang="x-none" dirty="0" smtClean="0"/>
              <a:t>.</a:t>
            </a:r>
          </a:p>
          <a:p>
            <a:pPr lvl="4"/>
            <a:endParaRPr lang="en-US" altLang="x-none" dirty="0"/>
          </a:p>
          <a:p>
            <a:pPr lvl="1"/>
            <a:r>
              <a:rPr lang="en-US" altLang="x-none" u="sng" dirty="0" smtClean="0"/>
              <a:t>Pairs</a:t>
            </a:r>
            <a:r>
              <a:rPr lang="en-US" altLang="x-none" dirty="0" smtClean="0"/>
              <a:t> of property </a:t>
            </a:r>
            <a:r>
              <a:rPr lang="en-US" altLang="x-none" dirty="0"/>
              <a:t>name </a:t>
            </a:r>
            <a:r>
              <a:rPr lang="en-US" altLang="x-none" dirty="0" smtClean="0"/>
              <a:t>and </a:t>
            </a:r>
            <a:r>
              <a:rPr lang="en-US" altLang="x-none" dirty="0"/>
              <a:t>property </a:t>
            </a:r>
            <a:r>
              <a:rPr lang="en-US" altLang="x-none" dirty="0" smtClean="0"/>
              <a:t>value</a:t>
            </a:r>
            <a:endParaRPr lang="en-US" altLang="x-none" dirty="0"/>
          </a:p>
          <a:p>
            <a:pPr lvl="1"/>
            <a:r>
              <a:rPr lang="en-US" altLang="x-none" dirty="0"/>
              <a:t>Each type of instrument can have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a </a:t>
            </a:r>
            <a:r>
              <a:rPr lang="en-US" altLang="x-none" dirty="0"/>
              <a:t>different set of properties</a:t>
            </a:r>
            <a:r>
              <a:rPr lang="en-US" altLang="x-none" dirty="0" smtClean="0"/>
              <a:t>.</a:t>
            </a: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26798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7D03-611D-BD4C-8FF1-BEF74C5415FA}" type="slidenum">
              <a:rPr lang="en-US" altLang="x-none"/>
              <a:pPr/>
              <a:t>34</a:t>
            </a:fld>
            <a:endParaRPr lang="en-US" altLang="x-none"/>
          </a:p>
        </p:txBody>
      </p:sp>
      <p:sp>
        <p:nvSpPr>
          <p:cNvPr id="158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Revised </a:t>
            </a:r>
            <a:r>
              <a:rPr lang="en-US" altLang="x-none" b="1">
                <a:latin typeface="Courier New" charset="0"/>
              </a:rPr>
              <a:t>InstrumentSpec</a:t>
            </a:r>
            <a:r>
              <a:rPr lang="en-US" altLang="x-none"/>
              <a:t> Class</a:t>
            </a:r>
          </a:p>
        </p:txBody>
      </p:sp>
      <p:sp>
        <p:nvSpPr>
          <p:cNvPr id="158724" name="Text Box 4"/>
          <p:cNvSpPr txBox="1">
            <a:spLocks noChangeArrowheads="1"/>
          </p:cNvSpPr>
          <p:nvPr/>
        </p:nvSpPr>
        <p:spPr bwMode="auto">
          <a:xfrm>
            <a:off x="273708" y="1234464"/>
            <a:ext cx="8596583" cy="49398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square">
            <a:spAutoFit/>
          </a:bodyPr>
          <a:lstStyle/>
          <a:p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enum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class </a:t>
            </a:r>
            <a:r>
              <a:rPr lang="en-US" sz="15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ValueType</a:t>
            </a:r>
            <a:endParaRPr lang="en-US" sz="1500" b="1" dirty="0">
              <a:solidFill>
                <a:srgbClr val="B23C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INTEGER, STRING,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};</a:t>
            </a:r>
          </a:p>
          <a:p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struct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5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Property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ValueType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type;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union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{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ivalue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    string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svalue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};</a:t>
            </a:r>
          </a:p>
          <a:p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Property(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 value) : type(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ValueType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::INTEGER), 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ivalue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(value) </a:t>
            </a:r>
            <a:r>
              <a:rPr lang="en-US" sz="1500" b="1" dirty="0" smtClean="0">
                <a:latin typeface="Courier New" charset="0"/>
                <a:ea typeface="Courier New" charset="0"/>
                <a:cs typeface="Courier New" charset="0"/>
              </a:rPr>
              <a:t>{}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5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5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Property(string value) : type(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ValueType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::STRING)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{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    new (&amp;this-&gt;</a:t>
            </a:r>
            <a:r>
              <a:rPr lang="en-US" sz="1500" b="1" dirty="0" err="1">
                <a:latin typeface="Courier New" charset="0"/>
                <a:ea typeface="Courier New" charset="0"/>
                <a:cs typeface="Courier New" charset="0"/>
              </a:rPr>
              <a:t>svalue</a:t>
            </a:r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) string(value);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    }</a:t>
            </a:r>
          </a:p>
          <a:p>
            <a:r>
              <a:rPr lang="en-US" sz="1500" b="1" dirty="0">
                <a:latin typeface="Courier New" charset="0"/>
                <a:ea typeface="Courier New" charset="0"/>
                <a:cs typeface="Courier New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79726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Revised </a:t>
            </a:r>
            <a:r>
              <a:rPr lang="en-US" altLang="x-none" b="1" dirty="0" err="1">
                <a:latin typeface="Courier New" charset="0"/>
              </a:rPr>
              <a:t>InstrumentSpec</a:t>
            </a:r>
            <a:r>
              <a:rPr lang="en-US" altLang="x-none" dirty="0"/>
              <a:t> Class</a:t>
            </a:r>
            <a:r>
              <a:rPr lang="en-US" altLang="x-none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23592" y="1417342"/>
            <a:ext cx="7096815" cy="35394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InstrumentSpec</a:t>
            </a:r>
            <a:endParaRPr lang="en-US" b="1" dirty="0">
              <a:solidFill>
                <a:srgbClr val="B23C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public: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(map&lt;string, Property *&gt; *properties);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map&lt;string, Property *&gt; 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get_properties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bool matches(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private: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map&lt;string, Property *&gt; *properties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string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to_lower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(string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};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89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5344B-E352-9448-B667-E12808A03619}" type="slidenum">
              <a:rPr lang="en-US" altLang="x-none"/>
              <a:pPr/>
              <a:t>36</a:t>
            </a:fld>
            <a:endParaRPr lang="en-US" altLang="x-none"/>
          </a:p>
        </p:txBody>
      </p:sp>
      <p:sp>
        <p:nvSpPr>
          <p:cNvPr id="159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Revised </a:t>
            </a:r>
            <a:r>
              <a:rPr lang="en-US" altLang="x-none" b="1" dirty="0" err="1">
                <a:latin typeface="Courier New" charset="0"/>
              </a:rPr>
              <a:t>InstrumentSpec</a:t>
            </a:r>
            <a:r>
              <a:rPr lang="en-US" altLang="x-none" dirty="0"/>
              <a:t> Class</a:t>
            </a:r>
            <a:r>
              <a:rPr lang="en-US" altLang="x-none" i="1" dirty="0"/>
              <a:t>, cont’d</a:t>
            </a:r>
          </a:p>
        </p:txBody>
      </p:sp>
      <p:sp>
        <p:nvSpPr>
          <p:cNvPr id="159748" name="Text Box 4"/>
          <p:cNvSpPr txBox="1">
            <a:spLocks noChangeArrowheads="1"/>
          </p:cNvSpPr>
          <p:nvPr/>
        </p:nvSpPr>
        <p:spPr bwMode="auto">
          <a:xfrm>
            <a:off x="443861" y="1234464"/>
            <a:ext cx="8334333" cy="54938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bool 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::matches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map&lt;string, Property *&gt;::iterator it;</a:t>
            </a:r>
          </a:p>
          <a:p>
            <a:endParaRPr lang="en-US" sz="13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for (it = properties-&gt;begin(); it != properties-&gt;end(); it++)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{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pair&lt;string, Property *&gt; p = *it;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string key =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p.first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Property *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this_property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p.second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Property *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other_property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 = (*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other_spec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get_properties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())[key];</a:t>
            </a:r>
          </a:p>
          <a:p>
            <a:endParaRPr lang="en-US" sz="13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if (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other_property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 !=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nullptr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{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    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if (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this_property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-&gt;type != 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other_property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-&gt;type) return false;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    if (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this_property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-&gt;type == </a:t>
            </a:r>
            <a:r>
              <a:rPr lang="en-US" sz="1300" b="1" dirty="0" err="1">
                <a:latin typeface="Courier New" charset="0"/>
                <a:ea typeface="Courier New" charset="0"/>
                <a:cs typeface="Courier New" charset="0"/>
              </a:rPr>
              <a:t>ValueType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::INTEGER)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    {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        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if (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this_property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ivalue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!= 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other_property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ivalue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 return false;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    }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    else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    {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        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if (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this_property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svalue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!= 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other_property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sz="1300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svalue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 return false;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    }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    }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3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3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3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3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return true;</a:t>
            </a:r>
          </a:p>
          <a:p>
            <a:r>
              <a:rPr lang="en-US" sz="1300" b="1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159749" name="Text Box 5"/>
          <p:cNvSpPr txBox="1">
            <a:spLocks noChangeArrowheads="1"/>
          </p:cNvSpPr>
          <p:nvPr/>
        </p:nvSpPr>
        <p:spPr bwMode="auto">
          <a:xfrm>
            <a:off x="4023366" y="5806414"/>
            <a:ext cx="3684021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altLang="x-none" dirty="0">
                <a:solidFill>
                  <a:srgbClr val="0033CC"/>
                </a:solidFill>
              </a:rPr>
              <a:t>This </a:t>
            </a:r>
            <a:r>
              <a:rPr lang="en-US" altLang="x-none" u="sng" dirty="0" smtClean="0">
                <a:solidFill>
                  <a:srgbClr val="0033CC"/>
                </a:solidFill>
              </a:rPr>
              <a:t>generic </a:t>
            </a:r>
            <a:r>
              <a:rPr lang="en-US" altLang="x-none" u="sng" dirty="0">
                <a:solidFill>
                  <a:srgbClr val="0033CC"/>
                </a:solidFill>
              </a:rPr>
              <a:t>matching algorithm</a:t>
            </a:r>
            <a:r>
              <a:rPr lang="en-US" altLang="x-none" dirty="0">
                <a:solidFill>
                  <a:srgbClr val="0033CC"/>
                </a:solidFill>
              </a:rPr>
              <a:t> </a:t>
            </a:r>
            <a:r>
              <a:rPr lang="en-US" altLang="x-none" dirty="0" smtClean="0">
                <a:solidFill>
                  <a:srgbClr val="0033CC"/>
                </a:solidFill>
              </a:rPr>
              <a:t>works</a:t>
            </a:r>
            <a:endParaRPr lang="en-US" altLang="x-none" dirty="0">
              <a:solidFill>
                <a:srgbClr val="0033CC"/>
              </a:solidFill>
            </a:endParaRPr>
          </a:p>
          <a:p>
            <a:pPr algn="ctr"/>
            <a:r>
              <a:rPr lang="en-US" altLang="x-none" dirty="0">
                <a:solidFill>
                  <a:srgbClr val="0033CC"/>
                </a:solidFill>
              </a:rPr>
              <a:t>with any instrument type’s properties.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77829" y="2331732"/>
            <a:ext cx="290015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33CC"/>
                </a:solidFill>
              </a:rPr>
              <a:t>Iterate over the properties</a:t>
            </a:r>
          </a:p>
          <a:p>
            <a:r>
              <a:rPr lang="en-US" dirty="0" smtClean="0">
                <a:solidFill>
                  <a:srgbClr val="0033CC"/>
                </a:solidFill>
              </a:rPr>
              <a:t>of an instrument specification.</a:t>
            </a:r>
            <a:endParaRPr lang="en-US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94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F62BC-0DC6-F942-A33C-03F4568AD195}" type="slidenum">
              <a:rPr lang="en-US" altLang="x-none"/>
              <a:pPr/>
              <a:t>37</a:t>
            </a:fld>
            <a:endParaRPr lang="en-US" altLang="x-none"/>
          </a:p>
        </p:txBody>
      </p:sp>
      <p:sp>
        <p:nvSpPr>
          <p:cNvPr id="160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Re-revised </a:t>
            </a:r>
            <a:r>
              <a:rPr lang="en-US" altLang="x-none" b="1">
                <a:latin typeface="Courier New" charset="0"/>
              </a:rPr>
              <a:t>Inventory</a:t>
            </a:r>
            <a:r>
              <a:rPr lang="en-US" altLang="x-none"/>
              <a:t> Class</a:t>
            </a:r>
          </a:p>
        </p:txBody>
      </p:sp>
      <p:sp>
        <p:nvSpPr>
          <p:cNvPr id="160772" name="Text Box 4"/>
          <p:cNvSpPr txBox="1">
            <a:spLocks noChangeArrowheads="1"/>
          </p:cNvSpPr>
          <p:nvPr/>
        </p:nvSpPr>
        <p:spPr bwMode="auto">
          <a:xfrm>
            <a:off x="41542" y="1402145"/>
            <a:ext cx="9071714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Inventory::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add_instrument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(string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serial_number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double price,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                    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*spec)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Instrument *instrument = new Instrument(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serial_number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price, spec);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inventory.push_back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(instrument);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4301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F62BC-0DC6-F942-A33C-03F4568AD195}" type="slidenum">
              <a:rPr lang="en-US" altLang="x-none"/>
              <a:pPr/>
              <a:t>38</a:t>
            </a:fld>
            <a:endParaRPr lang="en-US" altLang="x-none"/>
          </a:p>
        </p:txBody>
      </p:sp>
      <p:sp>
        <p:nvSpPr>
          <p:cNvPr id="160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Re-revised </a:t>
            </a:r>
            <a:r>
              <a:rPr lang="en-US" altLang="x-none" b="1">
                <a:latin typeface="Courier New" charset="0"/>
              </a:rPr>
              <a:t>Inventory</a:t>
            </a:r>
            <a:r>
              <a:rPr lang="en-US" altLang="x-none"/>
              <a:t> Class</a:t>
            </a:r>
          </a:p>
        </p:txBody>
      </p:sp>
      <p:sp>
        <p:nvSpPr>
          <p:cNvPr id="160772" name="Text Box 4"/>
          <p:cNvSpPr txBox="1">
            <a:spLocks noChangeArrowheads="1"/>
          </p:cNvSpPr>
          <p:nvPr/>
        </p:nvSpPr>
        <p:spPr bwMode="auto">
          <a:xfrm>
            <a:off x="403447" y="1373538"/>
            <a:ext cx="8207696" cy="45243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txBody>
          <a:bodyPr wrap="none">
            <a:spAutoFit/>
          </a:bodyPr>
          <a:lstStyle/>
          <a:p>
            <a:r>
              <a:rPr lang="en-US" b="1" smtClean="0">
                <a:latin typeface="Courier New" charset="0"/>
                <a:ea typeface="Courier New" charset="0"/>
                <a:cs typeface="Courier New" charset="0"/>
              </a:rPr>
              <a:t>list&lt;Instrument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*&gt;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Inventory::search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search_spec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list&lt;Instrument *&gt;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matching_instruments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list&lt;Instrument *&gt;::iterator it;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for (it 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inventory.begin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 it !=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inventory.end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 it++)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Instrument *instrument = *it;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instrument_spec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instrument-&gt;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get_spec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if (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instrument_spec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-&gt;matches(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search_spec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matching_instruments.push_back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(instrument);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}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}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return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matching_instruments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4787749" y="4892024"/>
            <a:ext cx="3624710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x-none" dirty="0">
                <a:solidFill>
                  <a:srgbClr val="0033CC"/>
                </a:solidFill>
              </a:rPr>
              <a:t>Only one </a:t>
            </a:r>
            <a:r>
              <a:rPr lang="en-US" altLang="x-none" b="1" dirty="0">
                <a:solidFill>
                  <a:srgbClr val="0033CC"/>
                </a:solidFill>
                <a:latin typeface="Courier New" charset="0"/>
              </a:rPr>
              <a:t>search()</a:t>
            </a:r>
            <a:r>
              <a:rPr lang="en-US" altLang="x-none" dirty="0">
                <a:solidFill>
                  <a:srgbClr val="0033CC"/>
                </a:solidFill>
              </a:rPr>
              <a:t> </a:t>
            </a:r>
            <a:r>
              <a:rPr lang="en-US" altLang="x-none" dirty="0" smtClean="0">
                <a:solidFill>
                  <a:srgbClr val="0033CC"/>
                </a:solidFill>
              </a:rPr>
              <a:t>function needed</a:t>
            </a:r>
            <a:r>
              <a:rPr lang="en-US" altLang="x-none" dirty="0">
                <a:solidFill>
                  <a:srgbClr val="0033CC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6847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857-43E9-BC44-B2A8-0D8EF58E0E55}" type="slidenum">
              <a:rPr lang="en-US" altLang="x-none"/>
              <a:pPr/>
              <a:t>39</a:t>
            </a:fld>
            <a:endParaRPr lang="en-US" altLang="x-none"/>
          </a:p>
        </p:txBody>
      </p:sp>
      <p:sp>
        <p:nvSpPr>
          <p:cNvPr id="163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Improved Design</a:t>
            </a:r>
          </a:p>
        </p:txBody>
      </p:sp>
      <p:pic>
        <p:nvPicPr>
          <p:cNvPr id="16384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216025"/>
            <a:ext cx="6435725" cy="274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4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4041775"/>
            <a:ext cx="7040563" cy="210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11"/>
          <p:cNvSpPr txBox="1">
            <a:spLocks noChangeArrowheads="1"/>
          </p:cNvSpPr>
          <p:nvPr/>
        </p:nvSpPr>
        <p:spPr bwMode="auto">
          <a:xfrm>
            <a:off x="6675097" y="6136029"/>
            <a:ext cx="1554783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Head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First Object-Oriented </a:t>
            </a:r>
            <a:endParaRPr lang="en-US" altLang="x-none" sz="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Analysis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&amp; </a:t>
            </a:r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Design</a:t>
            </a:r>
            <a:endParaRPr lang="en-US" altLang="x-none" sz="8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by Brett D. McLaughlin, et al.</a:t>
            </a: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O’Reilly</a:t>
            </a:r>
            <a:r>
              <a:rPr lang="en-US" altLang="x-none" sz="800" dirty="0">
                <a:solidFill>
                  <a:schemeClr val="bg1">
                    <a:lumMod val="65000"/>
                  </a:schemeClr>
                </a:solidFill>
              </a:rPr>
              <a:t>, 2006.</a:t>
            </a:r>
            <a:endParaRPr lang="en-US" altLang="x-none" sz="8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0655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9E99E-3601-8746-9610-AC76908BD2B2}" type="slidenum">
              <a:rPr lang="en-US" altLang="x-none"/>
              <a:pPr/>
              <a:t>4</a:t>
            </a:fld>
            <a:endParaRPr lang="en-US" altLang="x-none"/>
          </a:p>
        </p:txBody>
      </p:sp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Key Points Regarding Good </a:t>
            </a:r>
            <a:r>
              <a:rPr lang="en-US" altLang="x-none" dirty="0" smtClean="0"/>
              <a:t>Design</a:t>
            </a:r>
            <a:r>
              <a:rPr lang="en-US" altLang="x-none" i="1" dirty="0" smtClean="0"/>
              <a:t>, cont’d</a:t>
            </a:r>
            <a:endParaRPr lang="en-US" altLang="x-none" i="1" dirty="0"/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 smtClean="0"/>
              <a:t>One </a:t>
            </a:r>
            <a:r>
              <a:rPr lang="en-US" altLang="x-none" dirty="0"/>
              <a:t>good design technique: </a:t>
            </a:r>
            <a:r>
              <a:rPr lang="en-US" altLang="x-none" u="sng" dirty="0"/>
              <a:t>encapsulation</a:t>
            </a:r>
            <a:r>
              <a:rPr lang="en-US" altLang="x-none" dirty="0" smtClean="0"/>
              <a:t>.</a:t>
            </a:r>
          </a:p>
          <a:p>
            <a:pPr lvl="4"/>
            <a:endParaRPr lang="en-US" altLang="x-none" dirty="0"/>
          </a:p>
          <a:p>
            <a:pPr lvl="1"/>
            <a:r>
              <a:rPr lang="en-US" altLang="x-none" dirty="0"/>
              <a:t>Encapsulate the code that will vary.</a:t>
            </a:r>
          </a:p>
          <a:p>
            <a:pPr lvl="1"/>
            <a:r>
              <a:rPr lang="en-US" altLang="x-none" dirty="0"/>
              <a:t>Isolate the changes from the rest of the code.</a:t>
            </a:r>
          </a:p>
          <a:p>
            <a:pPr lvl="1"/>
            <a:r>
              <a:rPr lang="en-US" altLang="x-none" dirty="0"/>
              <a:t>Encapsulation supports code reliability and </a:t>
            </a:r>
            <a:r>
              <a:rPr lang="en-US" altLang="x-none" dirty="0" smtClean="0"/>
              <a:t>flexibility.</a:t>
            </a:r>
          </a:p>
          <a:p>
            <a:pPr lvl="5"/>
            <a:endParaRPr lang="en-US" altLang="x-none" dirty="0"/>
          </a:p>
          <a:p>
            <a:r>
              <a:rPr lang="en-US" altLang="x-none" dirty="0"/>
              <a:t>The </a:t>
            </a:r>
            <a:r>
              <a:rPr lang="en-US" altLang="x-none" u="sng" dirty="0"/>
              <a:t>design/code/test iterations</a:t>
            </a:r>
            <a:r>
              <a:rPr lang="en-US" altLang="x-none" dirty="0"/>
              <a:t> are part of the overall “big picture” to develop a software application</a:t>
            </a:r>
            <a:r>
              <a:rPr lang="en-US" altLang="x-none" dirty="0" smtClean="0"/>
              <a:t>.</a:t>
            </a:r>
          </a:p>
          <a:p>
            <a:pPr lvl="4"/>
            <a:endParaRPr lang="en-US" altLang="x-none" dirty="0"/>
          </a:p>
          <a:p>
            <a:pPr lvl="1"/>
            <a:r>
              <a:rPr lang="en-US" altLang="x-none" dirty="0">
                <a:solidFill>
                  <a:schemeClr val="folHlink"/>
                </a:solidFill>
              </a:rPr>
              <a:t>No “big bang”!</a:t>
            </a:r>
          </a:p>
        </p:txBody>
      </p:sp>
    </p:spTree>
    <p:extLst>
      <p:ext uri="{BB962C8B-B14F-4D97-AF65-F5344CB8AC3E}">
        <p14:creationId xmlns:p14="http://schemas.microsoft.com/office/powerpoint/2010/main" val="22622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186C-4513-ED49-8307-12FE5923CC1C}" type="slidenum">
              <a:rPr lang="en-US" altLang="x-none"/>
              <a:pPr/>
              <a:t>40</a:t>
            </a:fld>
            <a:endParaRPr lang="en-US" altLang="x-none"/>
          </a:p>
        </p:txBody>
      </p:sp>
      <p:sp>
        <p:nvSpPr>
          <p:cNvPr id="164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Improved Design, </a:t>
            </a:r>
            <a:r>
              <a:rPr lang="en-US" altLang="x-none" i="1"/>
              <a:t>cont’d</a:t>
            </a:r>
          </a:p>
        </p:txBody>
      </p:sp>
      <p:pic>
        <p:nvPicPr>
          <p:cNvPr id="164868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538" y="1235075"/>
            <a:ext cx="6821487" cy="206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4869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8" y="3368675"/>
            <a:ext cx="6491287" cy="2033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11"/>
          <p:cNvSpPr txBox="1">
            <a:spLocks noChangeArrowheads="1"/>
          </p:cNvSpPr>
          <p:nvPr/>
        </p:nvSpPr>
        <p:spPr bwMode="auto">
          <a:xfrm>
            <a:off x="6675097" y="6136029"/>
            <a:ext cx="1554783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Head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First Object-Oriented </a:t>
            </a:r>
            <a:endParaRPr lang="en-US" altLang="x-none" sz="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Analysis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&amp; </a:t>
            </a:r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Design</a:t>
            </a:r>
            <a:endParaRPr lang="en-US" altLang="x-none" sz="8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by Brett D. McLaughlin, et al.</a:t>
            </a: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O’Reilly</a:t>
            </a:r>
            <a:r>
              <a:rPr lang="en-US" altLang="x-none" sz="800" dirty="0">
                <a:solidFill>
                  <a:schemeClr val="bg1">
                    <a:lumMod val="65000"/>
                  </a:schemeClr>
                </a:solidFill>
              </a:rPr>
              <a:t>, 2006.</a:t>
            </a:r>
            <a:endParaRPr lang="en-US" altLang="x-none" sz="8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21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B345-A682-3943-970C-702F7A5D2C30}" type="slidenum">
              <a:rPr lang="en-US" altLang="x-none"/>
              <a:pPr/>
              <a:t>41</a:t>
            </a:fld>
            <a:endParaRPr lang="en-US" altLang="x-none"/>
          </a:p>
        </p:txBody>
      </p:sp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Conclusions</a:t>
            </a:r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It takes a journey to achieve </a:t>
            </a:r>
            <a:r>
              <a:rPr lang="en-US" altLang="x-none" dirty="0">
                <a:solidFill>
                  <a:schemeClr val="folHlink"/>
                </a:solidFill>
              </a:rPr>
              <a:t>Good </a:t>
            </a:r>
            <a:r>
              <a:rPr lang="en-US" altLang="x-none" dirty="0" smtClean="0">
                <a:solidFill>
                  <a:schemeClr val="folHlink"/>
                </a:solidFill>
              </a:rPr>
              <a:t>Design</a:t>
            </a:r>
            <a:r>
              <a:rPr lang="en-US" altLang="x-none" dirty="0"/>
              <a:t>.</a:t>
            </a:r>
            <a:endParaRPr lang="en-US" altLang="x-none" dirty="0" smtClean="0">
              <a:solidFill>
                <a:schemeClr val="folHlink"/>
              </a:solidFill>
            </a:endParaRPr>
          </a:p>
          <a:p>
            <a:pPr lvl="4"/>
            <a:endParaRPr lang="en-US" altLang="x-none" dirty="0">
              <a:solidFill>
                <a:schemeClr val="folHlink"/>
              </a:solidFill>
            </a:endParaRPr>
          </a:p>
          <a:p>
            <a:pPr lvl="1"/>
            <a:r>
              <a:rPr lang="en-US" altLang="x-none" dirty="0"/>
              <a:t>iterative improvements</a:t>
            </a:r>
          </a:p>
          <a:p>
            <a:pPr lvl="1"/>
            <a:r>
              <a:rPr lang="en-US" altLang="x-none" dirty="0"/>
              <a:t>wrong paths</a:t>
            </a:r>
          </a:p>
          <a:p>
            <a:pPr lvl="1"/>
            <a:r>
              <a:rPr lang="en-US" altLang="x-none" dirty="0"/>
              <a:t>backtracking</a:t>
            </a:r>
          </a:p>
          <a:p>
            <a:pPr lvl="4"/>
            <a:endParaRPr lang="en-US" altLang="x-none" dirty="0"/>
          </a:p>
          <a:p>
            <a:r>
              <a:rPr lang="en-US" altLang="x-none" dirty="0"/>
              <a:t>Developing </a:t>
            </a:r>
            <a:r>
              <a:rPr lang="en-US" altLang="x-none" dirty="0">
                <a:solidFill>
                  <a:schemeClr val="folHlink"/>
                </a:solidFill>
              </a:rPr>
              <a:t>Great Software</a:t>
            </a:r>
            <a:r>
              <a:rPr lang="en-US" altLang="x-none" dirty="0"/>
              <a:t> can be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a </a:t>
            </a:r>
            <a:r>
              <a:rPr lang="en-US" altLang="x-none" dirty="0"/>
              <a:t>messy business</a:t>
            </a:r>
            <a:r>
              <a:rPr lang="en-US" altLang="x-none" dirty="0" smtClean="0"/>
              <a:t>!</a:t>
            </a:r>
          </a:p>
          <a:p>
            <a:pPr lvl="4"/>
            <a:endParaRPr lang="en-US" altLang="x-none" dirty="0"/>
          </a:p>
          <a:p>
            <a:r>
              <a:rPr lang="en-US" altLang="x-none" dirty="0"/>
              <a:t>Be willing to fix your own bad design decisions</a:t>
            </a:r>
            <a:r>
              <a:rPr lang="en-US" altLang="x-none" dirty="0" smtClean="0"/>
              <a:t>.</a:t>
            </a: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181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9953E-A695-CB48-B94C-EE6BB8208128}" type="slidenum">
              <a:rPr lang="en-US" altLang="x-none"/>
              <a:pPr/>
              <a:t>5</a:t>
            </a:fld>
            <a:endParaRPr lang="en-US" altLang="x-none"/>
          </a:p>
        </p:txBody>
      </p:sp>
      <p:sp>
        <p:nvSpPr>
          <p:cNvPr id="1269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Application Development Big Picture</a:t>
            </a:r>
          </a:p>
        </p:txBody>
      </p:sp>
      <p:pic>
        <p:nvPicPr>
          <p:cNvPr id="126980" name="Picture 4" descr="fig02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8" y="1508125"/>
            <a:ext cx="8504237" cy="3941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6981" name="Oval 5"/>
          <p:cNvSpPr>
            <a:spLocks noChangeArrowheads="1"/>
          </p:cNvSpPr>
          <p:nvPr/>
        </p:nvSpPr>
        <p:spPr bwMode="auto">
          <a:xfrm>
            <a:off x="3292475" y="2332038"/>
            <a:ext cx="3657600" cy="1828800"/>
          </a:xfrm>
          <a:prstGeom prst="ellipse">
            <a:avLst/>
          </a:prstGeom>
          <a:noFill/>
          <a:ln w="381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739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69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69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98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8BFB5-020A-0842-8515-DF1B11D5A30D}" type="slidenum">
              <a:rPr lang="en-US" altLang="x-none"/>
              <a:pPr/>
              <a:t>6</a:t>
            </a:fld>
            <a:endParaRPr lang="en-US" altLang="x-none"/>
          </a:p>
        </p:txBody>
      </p:sp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Iterative Development</a:t>
            </a:r>
          </a:p>
        </p:txBody>
      </p:sp>
      <p:pic>
        <p:nvPicPr>
          <p:cNvPr id="128004" name="Picture 4" descr="fig020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63" y="1722438"/>
            <a:ext cx="8778875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50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52094-A910-FD48-917F-03B0584483AE}" type="slidenum">
              <a:rPr lang="en-US" altLang="x-none"/>
              <a:pPr/>
              <a:t>7</a:t>
            </a:fld>
            <a:endParaRPr lang="en-US" altLang="x-none"/>
          </a:p>
        </p:txBody>
      </p:sp>
      <p:sp>
        <p:nvSpPr>
          <p:cNvPr id="129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Incremental Development</a:t>
            </a:r>
          </a:p>
        </p:txBody>
      </p:sp>
      <p:sp>
        <p:nvSpPr>
          <p:cNvPr id="1290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3705225"/>
            <a:ext cx="8229600" cy="1644650"/>
          </a:xfrm>
        </p:spPr>
        <p:txBody>
          <a:bodyPr/>
          <a:lstStyle/>
          <a:p>
            <a:r>
              <a:rPr lang="en-US" altLang="x-none" dirty="0"/>
              <a:t>Each iteration adds functionality to </a:t>
            </a:r>
            <a:br>
              <a:rPr lang="en-US" altLang="x-none" dirty="0"/>
            </a:br>
            <a:r>
              <a:rPr lang="en-US" altLang="x-none" dirty="0">
                <a:solidFill>
                  <a:schemeClr val="folHlink"/>
                </a:solidFill>
              </a:rPr>
              <a:t>code that already works</a:t>
            </a:r>
            <a:r>
              <a:rPr lang="en-US" altLang="x-none" dirty="0"/>
              <a:t>.</a:t>
            </a:r>
          </a:p>
          <a:p>
            <a:r>
              <a:rPr lang="en-US" altLang="x-none" dirty="0"/>
              <a:t>No Big Bang</a:t>
            </a:r>
            <a:r>
              <a:rPr lang="en-US" altLang="x-none" dirty="0" smtClean="0"/>
              <a:t>!</a:t>
            </a:r>
            <a:endParaRPr lang="en-US" altLang="x-none" dirty="0"/>
          </a:p>
        </p:txBody>
      </p:sp>
      <p:sp>
        <p:nvSpPr>
          <p:cNvPr id="129028" name="Oval 5"/>
          <p:cNvSpPr>
            <a:spLocks/>
          </p:cNvSpPr>
          <p:nvPr/>
        </p:nvSpPr>
        <p:spPr bwMode="auto">
          <a:xfrm>
            <a:off x="846138" y="2824163"/>
            <a:ext cx="127000" cy="127000"/>
          </a:xfrm>
          <a:prstGeom prst="ellipse">
            <a:avLst/>
          </a:prstGeom>
          <a:solidFill>
            <a:schemeClr val="tx1"/>
          </a:solidFill>
          <a:ln w="254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charset="0"/>
              </a:defRPr>
            </a:lvl2pPr>
            <a:lvl3pPr>
              <a:defRPr>
                <a:solidFill>
                  <a:schemeClr val="tx1"/>
                </a:solidFill>
                <a:latin typeface="Arial" charset="0"/>
              </a:defRPr>
            </a:lvl3pPr>
            <a:lvl4pPr>
              <a:defRPr>
                <a:solidFill>
                  <a:schemeClr val="tx1"/>
                </a:solidFill>
                <a:latin typeface="Arial" charset="0"/>
              </a:defRPr>
            </a:lvl4pPr>
            <a:lvl5pPr>
              <a:defRPr>
                <a:solidFill>
                  <a:schemeClr val="tx1"/>
                </a:solidFill>
                <a:latin typeface="Arial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endParaRPr lang="x-none" altLang="x-none" sz="2400">
              <a:ea typeface="ヒラギノ角ゴ ProN W3" charset="-128"/>
            </a:endParaRPr>
          </a:p>
        </p:txBody>
      </p:sp>
      <p:sp>
        <p:nvSpPr>
          <p:cNvPr id="129029" name="Text Box 6"/>
          <p:cNvSpPr txBox="1">
            <a:spLocks/>
          </p:cNvSpPr>
          <p:nvPr/>
        </p:nvSpPr>
        <p:spPr bwMode="auto">
          <a:xfrm>
            <a:off x="639763" y="2493963"/>
            <a:ext cx="531812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charset="0"/>
              </a:defRPr>
            </a:lvl2pPr>
            <a:lvl3pPr>
              <a:defRPr>
                <a:solidFill>
                  <a:schemeClr val="tx1"/>
                </a:solidFill>
                <a:latin typeface="Arial" charset="0"/>
              </a:defRPr>
            </a:lvl3pPr>
            <a:lvl4pPr>
              <a:defRPr>
                <a:solidFill>
                  <a:schemeClr val="tx1"/>
                </a:solidFill>
                <a:latin typeface="Arial" charset="0"/>
              </a:defRPr>
            </a:lvl4pPr>
            <a:lvl5pPr>
              <a:defRPr>
                <a:solidFill>
                  <a:schemeClr val="tx1"/>
                </a:solidFill>
                <a:latin typeface="Arial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1200" b="1">
                <a:ea typeface="ヒラギノ角ゴ ProN W3" charset="-128"/>
              </a:rPr>
              <a:t>Start</a:t>
            </a:r>
            <a:endParaRPr lang="en-US" altLang="x-none" sz="2400">
              <a:ea typeface="ヒラギノ角ゴ ProN W3" charset="-128"/>
            </a:endParaRPr>
          </a:p>
        </p:txBody>
      </p:sp>
      <p:sp>
        <p:nvSpPr>
          <p:cNvPr id="129030" name="Text Box 8"/>
          <p:cNvSpPr txBox="1">
            <a:spLocks/>
          </p:cNvSpPr>
          <p:nvPr/>
        </p:nvSpPr>
        <p:spPr bwMode="auto">
          <a:xfrm>
            <a:off x="7853363" y="1325563"/>
            <a:ext cx="522287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charset="0"/>
              </a:defRPr>
            </a:lvl2pPr>
            <a:lvl3pPr>
              <a:defRPr>
                <a:solidFill>
                  <a:schemeClr val="tx1"/>
                </a:solidFill>
                <a:latin typeface="Arial" charset="0"/>
              </a:defRPr>
            </a:lvl3pPr>
            <a:lvl4pPr>
              <a:defRPr>
                <a:solidFill>
                  <a:schemeClr val="tx1"/>
                </a:solidFill>
                <a:latin typeface="Arial" charset="0"/>
              </a:defRPr>
            </a:lvl4pPr>
            <a:lvl5pPr>
              <a:defRPr>
                <a:solidFill>
                  <a:schemeClr val="tx1"/>
                </a:solidFill>
                <a:latin typeface="Arial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1200" b="1">
                <a:ea typeface="ヒラギノ角ゴ ProN W3" charset="-128"/>
              </a:rPr>
              <a:t>Goal</a:t>
            </a:r>
            <a:endParaRPr lang="en-US" altLang="x-none" sz="2400">
              <a:ea typeface="ヒラギノ角ゴ ProN W3" charset="-128"/>
            </a:endParaRPr>
          </a:p>
        </p:txBody>
      </p:sp>
      <p:grpSp>
        <p:nvGrpSpPr>
          <p:cNvPr id="129031" name="Group 17"/>
          <p:cNvGrpSpPr>
            <a:grpSpLocks/>
          </p:cNvGrpSpPr>
          <p:nvPr/>
        </p:nvGrpSpPr>
        <p:grpSpPr bwMode="auto">
          <a:xfrm>
            <a:off x="7729538" y="1630363"/>
            <a:ext cx="787400" cy="787400"/>
            <a:chOff x="4984" y="2352"/>
            <a:chExt cx="496" cy="496"/>
          </a:xfrm>
        </p:grpSpPr>
        <p:sp>
          <p:nvSpPr>
            <p:cNvPr id="129032" name="Oval 7"/>
            <p:cNvSpPr>
              <a:spLocks/>
            </p:cNvSpPr>
            <p:nvPr/>
          </p:nvSpPr>
          <p:spPr bwMode="auto">
            <a:xfrm>
              <a:off x="5200" y="2568"/>
              <a:ext cx="80" cy="80"/>
            </a:xfrm>
            <a:prstGeom prst="ellipse">
              <a:avLst/>
            </a:prstGeom>
            <a:solidFill>
              <a:srgbClr val="4C4C4C"/>
            </a:solidFill>
            <a:ln w="25400">
              <a:solidFill>
                <a:srgbClr val="4C4C4C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defRPr>
                  <a:solidFill>
                    <a:schemeClr val="tx1"/>
                  </a:solidFill>
                  <a:latin typeface="Arial" charset="0"/>
                </a:defRPr>
              </a:lvl3pPr>
              <a:lvl4pPr>
                <a:defRPr>
                  <a:solidFill>
                    <a:schemeClr val="tx1"/>
                  </a:solidFill>
                  <a:latin typeface="Arial" charset="0"/>
                </a:defRPr>
              </a:lvl4pPr>
              <a:lvl5pPr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/>
              <a:endParaRPr lang="x-none" altLang="x-none" sz="2400">
                <a:ea typeface="ヒラギノ角ゴ ProN W3" charset="-128"/>
              </a:endParaRPr>
            </a:p>
          </p:txBody>
        </p:sp>
        <p:sp>
          <p:nvSpPr>
            <p:cNvPr id="129033" name="Oval 9"/>
            <p:cNvSpPr>
              <a:spLocks/>
            </p:cNvSpPr>
            <p:nvPr/>
          </p:nvSpPr>
          <p:spPr bwMode="auto">
            <a:xfrm>
              <a:off x="5096" y="2464"/>
              <a:ext cx="280" cy="280"/>
            </a:xfrm>
            <a:prstGeom prst="ellipse">
              <a:avLst/>
            </a:prstGeom>
            <a:noFill/>
            <a:ln w="69850">
              <a:solidFill>
                <a:srgbClr val="4C4C4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defRPr>
                  <a:solidFill>
                    <a:schemeClr val="tx1"/>
                  </a:solidFill>
                  <a:latin typeface="Arial" charset="0"/>
                </a:defRPr>
              </a:lvl3pPr>
              <a:lvl4pPr>
                <a:defRPr>
                  <a:solidFill>
                    <a:schemeClr val="tx1"/>
                  </a:solidFill>
                  <a:latin typeface="Arial" charset="0"/>
                </a:defRPr>
              </a:lvl4pPr>
              <a:lvl5pPr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/>
              <a:endParaRPr lang="x-none" altLang="x-none" sz="2400">
                <a:ea typeface="ヒラギノ角ゴ ProN W3" charset="-128"/>
              </a:endParaRPr>
            </a:p>
          </p:txBody>
        </p:sp>
        <p:sp>
          <p:nvSpPr>
            <p:cNvPr id="129034" name="Oval 10"/>
            <p:cNvSpPr>
              <a:spLocks/>
            </p:cNvSpPr>
            <p:nvPr/>
          </p:nvSpPr>
          <p:spPr bwMode="auto">
            <a:xfrm>
              <a:off x="4984" y="2352"/>
              <a:ext cx="496" cy="496"/>
            </a:xfrm>
            <a:prstGeom prst="ellipse">
              <a:avLst/>
            </a:prstGeom>
            <a:noFill/>
            <a:ln w="69850">
              <a:solidFill>
                <a:srgbClr val="4C4C4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defRPr>
                  <a:solidFill>
                    <a:schemeClr val="tx1"/>
                  </a:solidFill>
                  <a:latin typeface="Arial" charset="0"/>
                </a:defRPr>
              </a:lvl3pPr>
              <a:lvl4pPr>
                <a:defRPr>
                  <a:solidFill>
                    <a:schemeClr val="tx1"/>
                  </a:solidFill>
                  <a:latin typeface="Arial" charset="0"/>
                </a:defRPr>
              </a:lvl4pPr>
              <a:lvl5pPr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/>
              <a:endParaRPr lang="x-none" altLang="x-none" sz="2400">
                <a:ea typeface="ヒラギノ角ゴ ProN W3" charset="-128"/>
              </a:endParaRPr>
            </a:p>
          </p:txBody>
        </p:sp>
      </p:grpSp>
      <p:sp>
        <p:nvSpPr>
          <p:cNvPr id="129035" name="Line 22"/>
          <p:cNvSpPr>
            <a:spLocks noChangeShapeType="1"/>
          </p:cNvSpPr>
          <p:nvPr/>
        </p:nvSpPr>
        <p:spPr bwMode="auto">
          <a:xfrm flipV="1">
            <a:off x="1074738" y="2659063"/>
            <a:ext cx="406400" cy="2032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36" name="Line 23"/>
          <p:cNvSpPr>
            <a:spLocks noChangeShapeType="1"/>
          </p:cNvSpPr>
          <p:nvPr/>
        </p:nvSpPr>
        <p:spPr bwMode="auto">
          <a:xfrm>
            <a:off x="1465263" y="2659063"/>
            <a:ext cx="561975" cy="211137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37" name="Line 24"/>
          <p:cNvSpPr>
            <a:spLocks noChangeShapeType="1"/>
          </p:cNvSpPr>
          <p:nvPr/>
        </p:nvSpPr>
        <p:spPr bwMode="auto">
          <a:xfrm flipV="1">
            <a:off x="2014538" y="2532063"/>
            <a:ext cx="685800" cy="3429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38" name="Line 25"/>
          <p:cNvSpPr>
            <a:spLocks noChangeShapeType="1"/>
          </p:cNvSpPr>
          <p:nvPr/>
        </p:nvSpPr>
        <p:spPr bwMode="auto">
          <a:xfrm>
            <a:off x="2681288" y="2538413"/>
            <a:ext cx="628650" cy="23495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39" name="Line 26"/>
          <p:cNvSpPr>
            <a:spLocks noChangeShapeType="1"/>
          </p:cNvSpPr>
          <p:nvPr/>
        </p:nvSpPr>
        <p:spPr bwMode="auto">
          <a:xfrm flipV="1">
            <a:off x="3281363" y="2506663"/>
            <a:ext cx="600075" cy="274637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40" name="Line 27"/>
          <p:cNvSpPr>
            <a:spLocks noChangeShapeType="1"/>
          </p:cNvSpPr>
          <p:nvPr/>
        </p:nvSpPr>
        <p:spPr bwMode="auto">
          <a:xfrm>
            <a:off x="3862388" y="2493963"/>
            <a:ext cx="1339850" cy="5969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41" name="Line 28"/>
          <p:cNvSpPr>
            <a:spLocks noChangeShapeType="1"/>
          </p:cNvSpPr>
          <p:nvPr/>
        </p:nvSpPr>
        <p:spPr bwMode="auto">
          <a:xfrm flipV="1">
            <a:off x="5202238" y="2519363"/>
            <a:ext cx="787400" cy="56515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42" name="Line 29"/>
          <p:cNvSpPr>
            <a:spLocks noChangeShapeType="1"/>
          </p:cNvSpPr>
          <p:nvPr/>
        </p:nvSpPr>
        <p:spPr bwMode="auto">
          <a:xfrm>
            <a:off x="5972175" y="2519363"/>
            <a:ext cx="1020763" cy="3810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43" name="Line 30"/>
          <p:cNvSpPr>
            <a:spLocks noChangeShapeType="1"/>
          </p:cNvSpPr>
          <p:nvPr/>
        </p:nvSpPr>
        <p:spPr bwMode="auto">
          <a:xfrm flipV="1">
            <a:off x="6972300" y="2125663"/>
            <a:ext cx="592138" cy="7747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44" name="Line 31"/>
          <p:cNvSpPr>
            <a:spLocks noChangeShapeType="1"/>
          </p:cNvSpPr>
          <p:nvPr/>
        </p:nvSpPr>
        <p:spPr bwMode="auto">
          <a:xfrm flipV="1">
            <a:off x="7551738" y="2036763"/>
            <a:ext cx="584200" cy="889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29045" name="Picture 35" descr="iter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75" y="2801938"/>
            <a:ext cx="4000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9046" name="Picture 36" descr="iter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5200" y="2184400"/>
            <a:ext cx="4000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9047" name="Picture 37" descr="iter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000" y="2743200"/>
            <a:ext cx="4000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9048" name="Picture 38" descr="iter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725" y="2159000"/>
            <a:ext cx="4000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9049" name="Picture 39" descr="iter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663" y="2887663"/>
            <a:ext cx="4000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9050" name="Picture 40" descr="iter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463" y="1812925"/>
            <a:ext cx="4000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9051" name="Freeform 42"/>
          <p:cNvSpPr>
            <a:spLocks/>
          </p:cNvSpPr>
          <p:nvPr/>
        </p:nvSpPr>
        <p:spPr bwMode="auto">
          <a:xfrm>
            <a:off x="1062038" y="2062163"/>
            <a:ext cx="6992937" cy="871537"/>
          </a:xfrm>
          <a:custGeom>
            <a:avLst/>
            <a:gdLst>
              <a:gd name="T0" fmla="*/ 0 w 4405"/>
              <a:gd name="T1" fmla="*/ 795338 h 549"/>
              <a:gd name="T2" fmla="*/ 25400 w 4405"/>
              <a:gd name="T3" fmla="*/ 787400 h 549"/>
              <a:gd name="T4" fmla="*/ 50800 w 4405"/>
              <a:gd name="T5" fmla="*/ 769938 h 549"/>
              <a:gd name="T6" fmla="*/ 134938 w 4405"/>
              <a:gd name="T7" fmla="*/ 744538 h 549"/>
              <a:gd name="T8" fmla="*/ 271463 w 4405"/>
              <a:gd name="T9" fmla="*/ 693738 h 549"/>
              <a:gd name="T10" fmla="*/ 439738 w 4405"/>
              <a:gd name="T11" fmla="*/ 701675 h 549"/>
              <a:gd name="T12" fmla="*/ 693738 w 4405"/>
              <a:gd name="T13" fmla="*/ 752475 h 549"/>
              <a:gd name="T14" fmla="*/ 1058863 w 4405"/>
              <a:gd name="T15" fmla="*/ 736600 h 549"/>
              <a:gd name="T16" fmla="*/ 1135063 w 4405"/>
              <a:gd name="T17" fmla="*/ 701675 h 549"/>
              <a:gd name="T18" fmla="*/ 1185863 w 4405"/>
              <a:gd name="T19" fmla="*/ 685800 h 549"/>
              <a:gd name="T20" fmla="*/ 1236663 w 4405"/>
              <a:gd name="T21" fmla="*/ 650875 h 549"/>
              <a:gd name="T22" fmla="*/ 1287463 w 4405"/>
              <a:gd name="T23" fmla="*/ 635000 h 549"/>
              <a:gd name="T24" fmla="*/ 1414463 w 4405"/>
              <a:gd name="T25" fmla="*/ 574675 h 549"/>
              <a:gd name="T26" fmla="*/ 1600200 w 4405"/>
              <a:gd name="T27" fmla="*/ 508000 h 549"/>
              <a:gd name="T28" fmla="*/ 1922463 w 4405"/>
              <a:gd name="T29" fmla="*/ 566738 h 549"/>
              <a:gd name="T30" fmla="*/ 2159000 w 4405"/>
              <a:gd name="T31" fmla="*/ 625475 h 549"/>
              <a:gd name="T32" fmla="*/ 2387600 w 4405"/>
              <a:gd name="T33" fmla="*/ 668338 h 549"/>
              <a:gd name="T34" fmla="*/ 2667000 w 4405"/>
              <a:gd name="T35" fmla="*/ 642938 h 549"/>
              <a:gd name="T36" fmla="*/ 2786063 w 4405"/>
              <a:gd name="T37" fmla="*/ 600075 h 549"/>
              <a:gd name="T38" fmla="*/ 3022600 w 4405"/>
              <a:gd name="T39" fmla="*/ 617538 h 549"/>
              <a:gd name="T40" fmla="*/ 3276600 w 4405"/>
              <a:gd name="T41" fmla="*/ 650875 h 549"/>
              <a:gd name="T42" fmla="*/ 3436938 w 4405"/>
              <a:gd name="T43" fmla="*/ 719138 h 549"/>
              <a:gd name="T44" fmla="*/ 3522663 w 4405"/>
              <a:gd name="T45" fmla="*/ 762000 h 549"/>
              <a:gd name="T46" fmla="*/ 3598863 w 4405"/>
              <a:gd name="T47" fmla="*/ 795338 h 549"/>
              <a:gd name="T48" fmla="*/ 3860800 w 4405"/>
              <a:gd name="T49" fmla="*/ 871538 h 549"/>
              <a:gd name="T50" fmla="*/ 3929063 w 4405"/>
              <a:gd name="T51" fmla="*/ 863600 h 549"/>
              <a:gd name="T52" fmla="*/ 3987800 w 4405"/>
              <a:gd name="T53" fmla="*/ 846138 h 549"/>
              <a:gd name="T54" fmla="*/ 4106863 w 4405"/>
              <a:gd name="T55" fmla="*/ 863600 h 549"/>
              <a:gd name="T56" fmla="*/ 4191000 w 4405"/>
              <a:gd name="T57" fmla="*/ 838200 h 549"/>
              <a:gd name="T58" fmla="*/ 4224338 w 4405"/>
              <a:gd name="T59" fmla="*/ 828675 h 549"/>
              <a:gd name="T60" fmla="*/ 4478338 w 4405"/>
              <a:gd name="T61" fmla="*/ 752475 h 549"/>
              <a:gd name="T62" fmla="*/ 4665663 w 4405"/>
              <a:gd name="T63" fmla="*/ 719138 h 549"/>
              <a:gd name="T64" fmla="*/ 4808538 w 4405"/>
              <a:gd name="T65" fmla="*/ 660400 h 549"/>
              <a:gd name="T66" fmla="*/ 5062538 w 4405"/>
              <a:gd name="T67" fmla="*/ 592138 h 549"/>
              <a:gd name="T68" fmla="*/ 5156200 w 4405"/>
              <a:gd name="T69" fmla="*/ 609600 h 549"/>
              <a:gd name="T70" fmla="*/ 5207000 w 4405"/>
              <a:gd name="T71" fmla="*/ 625475 h 549"/>
              <a:gd name="T72" fmla="*/ 5341938 w 4405"/>
              <a:gd name="T73" fmla="*/ 693738 h 549"/>
              <a:gd name="T74" fmla="*/ 5529263 w 4405"/>
              <a:gd name="T75" fmla="*/ 744538 h 549"/>
              <a:gd name="T76" fmla="*/ 5808663 w 4405"/>
              <a:gd name="T77" fmla="*/ 711200 h 549"/>
              <a:gd name="T78" fmla="*/ 5900738 w 4405"/>
              <a:gd name="T79" fmla="*/ 592138 h 549"/>
              <a:gd name="T80" fmla="*/ 6027738 w 4405"/>
              <a:gd name="T81" fmla="*/ 414338 h 549"/>
              <a:gd name="T82" fmla="*/ 6146800 w 4405"/>
              <a:gd name="T83" fmla="*/ 185738 h 549"/>
              <a:gd name="T84" fmla="*/ 6596063 w 4405"/>
              <a:gd name="T85" fmla="*/ 0 h 549"/>
              <a:gd name="T86" fmla="*/ 6832600 w 4405"/>
              <a:gd name="T87" fmla="*/ 15875 h 549"/>
              <a:gd name="T88" fmla="*/ 6992938 w 4405"/>
              <a:gd name="T89" fmla="*/ 50800 h 54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4405"/>
              <a:gd name="T136" fmla="*/ 0 h 549"/>
              <a:gd name="T137" fmla="*/ 4405 w 4405"/>
              <a:gd name="T138" fmla="*/ 549 h 54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4405" h="549">
                <a:moveTo>
                  <a:pt x="0" y="501"/>
                </a:moveTo>
                <a:cubicBezTo>
                  <a:pt x="5" y="499"/>
                  <a:pt x="11" y="498"/>
                  <a:pt x="16" y="496"/>
                </a:cubicBezTo>
                <a:cubicBezTo>
                  <a:pt x="21" y="493"/>
                  <a:pt x="26" y="487"/>
                  <a:pt x="32" y="485"/>
                </a:cubicBezTo>
                <a:cubicBezTo>
                  <a:pt x="47" y="478"/>
                  <a:pt x="68" y="474"/>
                  <a:pt x="85" y="469"/>
                </a:cubicBezTo>
                <a:cubicBezTo>
                  <a:pt x="109" y="452"/>
                  <a:pt x="141" y="443"/>
                  <a:pt x="171" y="437"/>
                </a:cubicBezTo>
                <a:cubicBezTo>
                  <a:pt x="206" y="438"/>
                  <a:pt x="241" y="438"/>
                  <a:pt x="277" y="442"/>
                </a:cubicBezTo>
                <a:cubicBezTo>
                  <a:pt x="329" y="446"/>
                  <a:pt x="382" y="468"/>
                  <a:pt x="437" y="474"/>
                </a:cubicBezTo>
                <a:cubicBezTo>
                  <a:pt x="515" y="495"/>
                  <a:pt x="589" y="476"/>
                  <a:pt x="667" y="464"/>
                </a:cubicBezTo>
                <a:cubicBezTo>
                  <a:pt x="684" y="457"/>
                  <a:pt x="698" y="449"/>
                  <a:pt x="715" y="442"/>
                </a:cubicBezTo>
                <a:cubicBezTo>
                  <a:pt x="725" y="437"/>
                  <a:pt x="747" y="432"/>
                  <a:pt x="747" y="432"/>
                </a:cubicBezTo>
                <a:cubicBezTo>
                  <a:pt x="757" y="424"/>
                  <a:pt x="766" y="413"/>
                  <a:pt x="779" y="410"/>
                </a:cubicBezTo>
                <a:cubicBezTo>
                  <a:pt x="789" y="406"/>
                  <a:pt x="811" y="400"/>
                  <a:pt x="811" y="400"/>
                </a:cubicBezTo>
                <a:cubicBezTo>
                  <a:pt x="834" y="384"/>
                  <a:pt x="864" y="371"/>
                  <a:pt x="891" y="362"/>
                </a:cubicBezTo>
                <a:cubicBezTo>
                  <a:pt x="919" y="333"/>
                  <a:pt x="969" y="325"/>
                  <a:pt x="1008" y="320"/>
                </a:cubicBezTo>
                <a:cubicBezTo>
                  <a:pt x="1076" y="330"/>
                  <a:pt x="1143" y="341"/>
                  <a:pt x="1211" y="357"/>
                </a:cubicBezTo>
                <a:cubicBezTo>
                  <a:pt x="1261" y="368"/>
                  <a:pt x="1309" y="386"/>
                  <a:pt x="1360" y="394"/>
                </a:cubicBezTo>
                <a:cubicBezTo>
                  <a:pt x="1404" y="410"/>
                  <a:pt x="1456" y="415"/>
                  <a:pt x="1504" y="421"/>
                </a:cubicBezTo>
                <a:cubicBezTo>
                  <a:pt x="1562" y="416"/>
                  <a:pt x="1620" y="408"/>
                  <a:pt x="1680" y="405"/>
                </a:cubicBezTo>
                <a:cubicBezTo>
                  <a:pt x="1710" y="399"/>
                  <a:pt x="1726" y="392"/>
                  <a:pt x="1755" y="378"/>
                </a:cubicBezTo>
                <a:cubicBezTo>
                  <a:pt x="1810" y="407"/>
                  <a:pt x="1816" y="392"/>
                  <a:pt x="1904" y="389"/>
                </a:cubicBezTo>
                <a:cubicBezTo>
                  <a:pt x="1953" y="377"/>
                  <a:pt x="2015" y="394"/>
                  <a:pt x="2064" y="410"/>
                </a:cubicBezTo>
                <a:cubicBezTo>
                  <a:pt x="2088" y="427"/>
                  <a:pt x="2135" y="443"/>
                  <a:pt x="2165" y="453"/>
                </a:cubicBezTo>
                <a:cubicBezTo>
                  <a:pt x="2203" y="478"/>
                  <a:pt x="2184" y="470"/>
                  <a:pt x="2219" y="480"/>
                </a:cubicBezTo>
                <a:cubicBezTo>
                  <a:pt x="2234" y="489"/>
                  <a:pt x="2249" y="495"/>
                  <a:pt x="2267" y="501"/>
                </a:cubicBezTo>
                <a:cubicBezTo>
                  <a:pt x="2313" y="532"/>
                  <a:pt x="2379" y="532"/>
                  <a:pt x="2432" y="549"/>
                </a:cubicBezTo>
                <a:cubicBezTo>
                  <a:pt x="2446" y="547"/>
                  <a:pt x="2460" y="546"/>
                  <a:pt x="2475" y="544"/>
                </a:cubicBezTo>
                <a:cubicBezTo>
                  <a:pt x="2487" y="541"/>
                  <a:pt x="2512" y="533"/>
                  <a:pt x="2512" y="533"/>
                </a:cubicBezTo>
                <a:cubicBezTo>
                  <a:pt x="2544" y="549"/>
                  <a:pt x="2547" y="549"/>
                  <a:pt x="2587" y="544"/>
                </a:cubicBezTo>
                <a:cubicBezTo>
                  <a:pt x="2604" y="538"/>
                  <a:pt x="2622" y="533"/>
                  <a:pt x="2640" y="528"/>
                </a:cubicBezTo>
                <a:cubicBezTo>
                  <a:pt x="2646" y="525"/>
                  <a:pt x="2661" y="522"/>
                  <a:pt x="2661" y="522"/>
                </a:cubicBezTo>
                <a:cubicBezTo>
                  <a:pt x="2709" y="491"/>
                  <a:pt x="2768" y="493"/>
                  <a:pt x="2821" y="474"/>
                </a:cubicBezTo>
                <a:cubicBezTo>
                  <a:pt x="2862" y="432"/>
                  <a:pt x="2825" y="462"/>
                  <a:pt x="2939" y="453"/>
                </a:cubicBezTo>
                <a:cubicBezTo>
                  <a:pt x="2970" y="450"/>
                  <a:pt x="2999" y="422"/>
                  <a:pt x="3029" y="416"/>
                </a:cubicBezTo>
                <a:cubicBezTo>
                  <a:pt x="3083" y="403"/>
                  <a:pt x="3134" y="381"/>
                  <a:pt x="3189" y="373"/>
                </a:cubicBezTo>
                <a:cubicBezTo>
                  <a:pt x="3252" y="380"/>
                  <a:pt x="3212" y="372"/>
                  <a:pt x="3248" y="384"/>
                </a:cubicBezTo>
                <a:cubicBezTo>
                  <a:pt x="3258" y="387"/>
                  <a:pt x="3280" y="394"/>
                  <a:pt x="3280" y="394"/>
                </a:cubicBezTo>
                <a:cubicBezTo>
                  <a:pt x="3305" y="411"/>
                  <a:pt x="3334" y="429"/>
                  <a:pt x="3365" y="437"/>
                </a:cubicBezTo>
                <a:cubicBezTo>
                  <a:pt x="3402" y="455"/>
                  <a:pt x="3441" y="464"/>
                  <a:pt x="3483" y="469"/>
                </a:cubicBezTo>
                <a:cubicBezTo>
                  <a:pt x="3542" y="465"/>
                  <a:pt x="3601" y="465"/>
                  <a:pt x="3659" y="448"/>
                </a:cubicBezTo>
                <a:cubicBezTo>
                  <a:pt x="3686" y="428"/>
                  <a:pt x="3696" y="398"/>
                  <a:pt x="3717" y="373"/>
                </a:cubicBezTo>
                <a:cubicBezTo>
                  <a:pt x="3745" y="338"/>
                  <a:pt x="3776" y="301"/>
                  <a:pt x="3797" y="261"/>
                </a:cubicBezTo>
                <a:cubicBezTo>
                  <a:pt x="3814" y="226"/>
                  <a:pt x="3843" y="145"/>
                  <a:pt x="3872" y="117"/>
                </a:cubicBezTo>
                <a:cubicBezTo>
                  <a:pt x="3948" y="40"/>
                  <a:pt x="4049" y="9"/>
                  <a:pt x="4155" y="0"/>
                </a:cubicBezTo>
                <a:cubicBezTo>
                  <a:pt x="4177" y="1"/>
                  <a:pt x="4267" y="3"/>
                  <a:pt x="4304" y="10"/>
                </a:cubicBezTo>
                <a:cubicBezTo>
                  <a:pt x="4337" y="15"/>
                  <a:pt x="4370" y="32"/>
                  <a:pt x="4405" y="32"/>
                </a:cubicBezTo>
              </a:path>
            </a:pathLst>
          </a:custGeom>
          <a:noFill/>
          <a:ln w="25400">
            <a:solidFill>
              <a:schemeClr val="bg2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charset="0"/>
              </a:defRPr>
            </a:lvl2pPr>
            <a:lvl3pPr>
              <a:defRPr>
                <a:solidFill>
                  <a:schemeClr val="tx1"/>
                </a:solidFill>
                <a:latin typeface="Arial" charset="0"/>
              </a:defRPr>
            </a:lvl3pPr>
            <a:lvl4pPr>
              <a:defRPr>
                <a:solidFill>
                  <a:schemeClr val="tx1"/>
                </a:solidFill>
                <a:latin typeface="Arial" charset="0"/>
              </a:defRPr>
            </a:lvl4pPr>
            <a:lvl5pPr>
              <a:defRPr>
                <a:solidFill>
                  <a:schemeClr val="tx1"/>
                </a:solidFill>
                <a:latin typeface="Arial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x-none" altLang="x-none" sz="2400">
              <a:ea typeface="ヒラギノ角ゴ ProN W3" charset="-128"/>
            </a:endParaRPr>
          </a:p>
        </p:txBody>
      </p:sp>
      <p:grpSp>
        <p:nvGrpSpPr>
          <p:cNvPr id="129052" name="Group 50"/>
          <p:cNvGrpSpPr>
            <a:grpSpLocks/>
          </p:cNvGrpSpPr>
          <p:nvPr/>
        </p:nvGrpSpPr>
        <p:grpSpPr bwMode="auto">
          <a:xfrm>
            <a:off x="5775325" y="4210050"/>
            <a:ext cx="2271713" cy="2144713"/>
            <a:chOff x="3155" y="1281"/>
            <a:chExt cx="1184" cy="1146"/>
          </a:xfrm>
        </p:grpSpPr>
        <p:pic>
          <p:nvPicPr>
            <p:cNvPr id="129053" name="Picture 45" descr="bigba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5" y="1402"/>
              <a:ext cx="1170" cy="8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9054" name="Oval 47"/>
            <p:cNvSpPr>
              <a:spLocks/>
            </p:cNvSpPr>
            <p:nvPr/>
          </p:nvSpPr>
          <p:spPr bwMode="auto">
            <a:xfrm>
              <a:off x="3193" y="1281"/>
              <a:ext cx="1146" cy="1146"/>
            </a:xfrm>
            <a:prstGeom prst="ellipse">
              <a:avLst/>
            </a:prstGeom>
            <a:noFill/>
            <a:ln w="1270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defRPr>
                  <a:solidFill>
                    <a:schemeClr val="tx1"/>
                  </a:solidFill>
                  <a:latin typeface="Arial" charset="0"/>
                </a:defRPr>
              </a:lvl3pPr>
              <a:lvl4pPr>
                <a:defRPr>
                  <a:solidFill>
                    <a:schemeClr val="tx1"/>
                  </a:solidFill>
                  <a:latin typeface="Arial" charset="0"/>
                </a:defRPr>
              </a:lvl4pPr>
              <a:lvl5pPr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endParaRPr lang="x-none" altLang="x-none" sz="2400">
                <a:ea typeface="ヒラギノ角ゴ ProN W3" charset="-128"/>
              </a:endParaRPr>
            </a:p>
          </p:txBody>
        </p:sp>
        <p:sp>
          <p:nvSpPr>
            <p:cNvPr id="129055" name="Line 48"/>
            <p:cNvSpPr>
              <a:spLocks noChangeShapeType="1"/>
            </p:cNvSpPr>
            <p:nvPr/>
          </p:nvSpPr>
          <p:spPr bwMode="auto">
            <a:xfrm>
              <a:off x="3378" y="1419"/>
              <a:ext cx="828" cy="790"/>
            </a:xfrm>
            <a:prstGeom prst="line">
              <a:avLst/>
            </a:prstGeom>
            <a:noFill/>
            <a:ln w="12700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6" name="Text Box 11"/>
          <p:cNvSpPr txBox="1">
            <a:spLocks noChangeArrowheads="1"/>
          </p:cNvSpPr>
          <p:nvPr/>
        </p:nvSpPr>
        <p:spPr bwMode="auto">
          <a:xfrm>
            <a:off x="394183" y="5519162"/>
            <a:ext cx="1554783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Head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First Object-Oriented </a:t>
            </a:r>
            <a:endParaRPr lang="en-US" altLang="x-none" sz="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Analysis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&amp; </a:t>
            </a:r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Design</a:t>
            </a:r>
            <a:endParaRPr lang="en-US" altLang="x-none" sz="8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by Brett D. McLaughlin, et al.</a:t>
            </a: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O’Reilly</a:t>
            </a:r>
            <a:r>
              <a:rPr lang="en-US" altLang="x-none" sz="800" dirty="0">
                <a:solidFill>
                  <a:schemeClr val="bg1">
                    <a:lumMod val="65000"/>
                  </a:schemeClr>
                </a:solidFill>
              </a:rPr>
              <a:t>, 2006.</a:t>
            </a:r>
            <a:endParaRPr lang="en-US" altLang="x-none" sz="8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2421D-F5E6-CC47-8AAE-2257E4B7C3E9}" type="slidenum">
              <a:rPr lang="en-US" altLang="x-none"/>
              <a:pPr/>
              <a:t>8</a:t>
            </a:fld>
            <a:endParaRPr lang="en-US" altLang="x-none"/>
          </a:p>
        </p:txBody>
      </p:sp>
      <p:sp>
        <p:nvSpPr>
          <p:cNvPr id="133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Rick’s Guitar Application</a:t>
            </a:r>
          </a:p>
        </p:txBody>
      </p:sp>
      <p:grpSp>
        <p:nvGrpSpPr>
          <p:cNvPr id="133126" name="Group 6"/>
          <p:cNvGrpSpPr>
            <a:grpSpLocks/>
          </p:cNvGrpSpPr>
          <p:nvPr/>
        </p:nvGrpSpPr>
        <p:grpSpPr bwMode="auto">
          <a:xfrm>
            <a:off x="1050925" y="1233488"/>
            <a:ext cx="5899150" cy="5473700"/>
            <a:chOff x="1065" y="777"/>
            <a:chExt cx="3716" cy="3448"/>
          </a:xfrm>
        </p:grpSpPr>
        <p:pic>
          <p:nvPicPr>
            <p:cNvPr id="133124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" y="777"/>
              <a:ext cx="3716" cy="3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3125" name="Line 5"/>
            <p:cNvSpPr>
              <a:spLocks noChangeShapeType="1"/>
            </p:cNvSpPr>
            <p:nvPr/>
          </p:nvSpPr>
          <p:spPr bwMode="auto">
            <a:xfrm>
              <a:off x="2515" y="783"/>
              <a:ext cx="14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3127" name="Text Box 7"/>
          <p:cNvSpPr txBox="1">
            <a:spLocks noChangeArrowheads="1"/>
          </p:cNvSpPr>
          <p:nvPr/>
        </p:nvSpPr>
        <p:spPr bwMode="auto">
          <a:xfrm>
            <a:off x="5943585" y="2544134"/>
            <a:ext cx="2586037" cy="11969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altLang="x-none" sz="2400">
                <a:solidFill>
                  <a:srgbClr val="0033CC"/>
                </a:solidFill>
              </a:rPr>
              <a:t>What made us </a:t>
            </a:r>
          </a:p>
          <a:p>
            <a:pPr algn="ctr"/>
            <a:r>
              <a:rPr lang="en-US" altLang="x-none" sz="2400">
                <a:solidFill>
                  <a:srgbClr val="0033CC"/>
                </a:solidFill>
              </a:rPr>
              <a:t>believe that this </a:t>
            </a:r>
          </a:p>
          <a:p>
            <a:pPr algn="ctr"/>
            <a:r>
              <a:rPr lang="en-US" altLang="x-none" sz="2400">
                <a:solidFill>
                  <a:srgbClr val="0033CC"/>
                </a:solidFill>
              </a:rPr>
              <a:t>is a good design?</a:t>
            </a:r>
          </a:p>
        </p:txBody>
      </p: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6857676" y="6087475"/>
            <a:ext cx="1554783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Head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First Object-Oriented </a:t>
            </a:r>
            <a:endParaRPr lang="en-US" altLang="x-none" sz="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Analysis </a:t>
            </a:r>
            <a:r>
              <a:rPr lang="en-US" altLang="x-none" sz="800" b="1" dirty="0">
                <a:solidFill>
                  <a:schemeClr val="bg1">
                    <a:lumMod val="65000"/>
                  </a:schemeClr>
                </a:solidFill>
              </a:rPr>
              <a:t>&amp; </a:t>
            </a:r>
            <a:r>
              <a:rPr lang="en-US" altLang="x-none" sz="800" b="1" dirty="0" smtClean="0">
                <a:solidFill>
                  <a:schemeClr val="bg1">
                    <a:lumMod val="65000"/>
                  </a:schemeClr>
                </a:solidFill>
              </a:rPr>
              <a:t>Design</a:t>
            </a:r>
            <a:endParaRPr lang="en-US" altLang="x-none" sz="8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by Brett D. McLaughlin, et al.</a:t>
            </a:r>
          </a:p>
          <a:p>
            <a:r>
              <a:rPr lang="en-US" altLang="x-none" sz="800" dirty="0" smtClean="0">
                <a:solidFill>
                  <a:schemeClr val="bg1">
                    <a:lumMod val="65000"/>
                  </a:schemeClr>
                </a:solidFill>
              </a:rPr>
              <a:t>O’Reilly</a:t>
            </a:r>
            <a:r>
              <a:rPr lang="en-US" altLang="x-none" sz="800" dirty="0">
                <a:solidFill>
                  <a:schemeClr val="bg1">
                    <a:lumMod val="65000"/>
                  </a:schemeClr>
                </a:solidFill>
              </a:rPr>
              <a:t>, 2006.</a:t>
            </a:r>
            <a:endParaRPr lang="en-US" altLang="x-none" sz="8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87347" y="4069073"/>
            <a:ext cx="1633781" cy="23083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900" dirty="0" smtClean="0"/>
              <a:t>matches(</a:t>
            </a:r>
            <a:r>
              <a:rPr lang="en-US" sz="900" dirty="0" err="1" smtClean="0"/>
              <a:t>GuitarSpec</a:t>
            </a:r>
            <a:r>
              <a:rPr lang="en-US" sz="900" dirty="0"/>
              <a:t> </a:t>
            </a:r>
            <a:r>
              <a:rPr lang="en-US" sz="900" dirty="0" smtClean="0"/>
              <a:t>*): bool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724170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9CFE-D996-3E4C-94EF-4965F182FA38}" type="slidenum">
              <a:rPr lang="en-US" altLang="x-none"/>
              <a:pPr/>
              <a:t>9</a:t>
            </a:fld>
            <a:endParaRPr lang="en-US" altLang="x-none"/>
          </a:p>
        </p:txBody>
      </p:sp>
      <p:sp>
        <p:nvSpPr>
          <p:cNvPr id="134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A New Requirement!</a:t>
            </a:r>
          </a:p>
        </p:txBody>
      </p:sp>
      <p:sp>
        <p:nvSpPr>
          <p:cNvPr id="134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5668963" cy="4835525"/>
          </a:xfrm>
        </p:spPr>
        <p:txBody>
          <a:bodyPr/>
          <a:lstStyle/>
          <a:p>
            <a:r>
              <a:rPr lang="en-US" altLang="x-none" dirty="0"/>
              <a:t>Rick changes the name of his shop to Rick’s Music.</a:t>
            </a:r>
          </a:p>
          <a:p>
            <a:pPr lvl="4"/>
            <a:endParaRPr lang="en-US" altLang="x-none" dirty="0"/>
          </a:p>
          <a:p>
            <a:r>
              <a:rPr lang="en-US" altLang="x-none" dirty="0"/>
              <a:t>He adds mandolins to the </a:t>
            </a:r>
            <a:r>
              <a:rPr lang="en-US" altLang="x-none" dirty="0" smtClean="0"/>
              <a:t/>
            </a:r>
            <a:br>
              <a:rPr lang="en-US" altLang="x-none" dirty="0" smtClean="0"/>
            </a:br>
            <a:r>
              <a:rPr lang="en-US" altLang="x-none" dirty="0" smtClean="0"/>
              <a:t>type </a:t>
            </a:r>
            <a:r>
              <a:rPr lang="en-US" altLang="x-none" dirty="0"/>
              <a:t>of instruments he sells.</a:t>
            </a:r>
          </a:p>
          <a:p>
            <a:pPr lvl="4"/>
            <a:endParaRPr lang="en-US" altLang="x-none" dirty="0"/>
          </a:p>
          <a:p>
            <a:r>
              <a:rPr lang="en-US" altLang="x-none" dirty="0"/>
              <a:t>How easily can our software design accommodate this change?</a:t>
            </a:r>
          </a:p>
        </p:txBody>
      </p:sp>
      <p:pic>
        <p:nvPicPr>
          <p:cNvPr id="134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3775" y="1325563"/>
            <a:ext cx="2430463" cy="4984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4962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4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Quadrant">
  <a:themeElements>
    <a:clrScheme name="Quadrant 2">
      <a:dk1>
        <a:srgbClr val="000000"/>
      </a:dk1>
      <a:lt1>
        <a:srgbClr val="FFFFFF"/>
      </a:lt1>
      <a:dk2>
        <a:srgbClr val="420000"/>
      </a:dk2>
      <a:lt2>
        <a:srgbClr val="660000"/>
      </a:lt2>
      <a:accent1>
        <a:srgbClr val="CCCC00"/>
      </a:accent1>
      <a:accent2>
        <a:srgbClr val="999966"/>
      </a:accent2>
      <a:accent3>
        <a:srgbClr val="FFFFFF"/>
      </a:accent3>
      <a:accent4>
        <a:srgbClr val="000000"/>
      </a:accent4>
      <a:accent5>
        <a:srgbClr val="E2E2AA"/>
      </a:accent5>
      <a:accent6>
        <a:srgbClr val="8A8A5C"/>
      </a:accent6>
      <a:hlink>
        <a:srgbClr val="996633"/>
      </a:hlink>
      <a:folHlink>
        <a:srgbClr val="993300"/>
      </a:folHlink>
    </a:clrScheme>
    <a:fontScheme name="Quadrant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Quadrant 1">
        <a:dk1>
          <a:srgbClr val="5C5674"/>
        </a:dk1>
        <a:lt1>
          <a:srgbClr val="FFFFFF"/>
        </a:lt1>
        <a:dk2>
          <a:srgbClr val="85986A"/>
        </a:dk2>
        <a:lt2>
          <a:srgbClr val="FFFFFF"/>
        </a:lt2>
        <a:accent1>
          <a:srgbClr val="666633"/>
        </a:accent1>
        <a:accent2>
          <a:srgbClr val="ADC5B8"/>
        </a:accent2>
        <a:accent3>
          <a:srgbClr val="C2CAB9"/>
        </a:accent3>
        <a:accent4>
          <a:srgbClr val="DADADA"/>
        </a:accent4>
        <a:accent5>
          <a:srgbClr val="B8B8AD"/>
        </a:accent5>
        <a:accent6>
          <a:srgbClr val="9CB2A6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2">
        <a:dk1>
          <a:srgbClr val="000000"/>
        </a:dk1>
        <a:lt1>
          <a:srgbClr val="FFFFFF"/>
        </a:lt1>
        <a:dk2>
          <a:srgbClr val="420000"/>
        </a:dk2>
        <a:lt2>
          <a:srgbClr val="660000"/>
        </a:lt2>
        <a:accent1>
          <a:srgbClr val="CCCC00"/>
        </a:accent1>
        <a:accent2>
          <a:srgbClr val="999966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8A8A5C"/>
        </a:accent6>
        <a:hlink>
          <a:srgbClr val="996633"/>
        </a:hlink>
        <a:folHlink>
          <a:srgbClr val="99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3">
        <a:dk1>
          <a:srgbClr val="618052"/>
        </a:dk1>
        <a:lt1>
          <a:srgbClr val="FFFFE3"/>
        </a:lt1>
        <a:dk2>
          <a:srgbClr val="162E36"/>
        </a:dk2>
        <a:lt2>
          <a:srgbClr val="FFFFFF"/>
        </a:lt2>
        <a:accent1>
          <a:srgbClr val="336699"/>
        </a:accent1>
        <a:accent2>
          <a:srgbClr val="69888B"/>
        </a:accent2>
        <a:accent3>
          <a:srgbClr val="ABADAE"/>
        </a:accent3>
        <a:accent4>
          <a:srgbClr val="DADAC2"/>
        </a:accent4>
        <a:accent5>
          <a:srgbClr val="ADB8CA"/>
        </a:accent5>
        <a:accent6>
          <a:srgbClr val="5E7B7D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4">
        <a:dk1>
          <a:srgbClr val="000000"/>
        </a:dk1>
        <a:lt1>
          <a:srgbClr val="FFFFFF"/>
        </a:lt1>
        <a:dk2>
          <a:srgbClr val="000000"/>
        </a:dk2>
        <a:lt2>
          <a:srgbClr val="CC0000"/>
        </a:lt2>
        <a:accent1>
          <a:srgbClr val="FFCC00"/>
        </a:accent1>
        <a:accent2>
          <a:srgbClr val="3366CC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2D5CB9"/>
        </a:accent6>
        <a:hlink>
          <a:srgbClr val="666699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5">
        <a:dk1>
          <a:srgbClr val="666699"/>
        </a:dk1>
        <a:lt1>
          <a:srgbClr val="FFFFFF"/>
        </a:lt1>
        <a:dk2>
          <a:srgbClr val="000033"/>
        </a:dk2>
        <a:lt2>
          <a:srgbClr val="FFFFFF"/>
        </a:lt2>
        <a:accent1>
          <a:srgbClr val="9966FF"/>
        </a:accent1>
        <a:accent2>
          <a:srgbClr val="CCCCFF"/>
        </a:accent2>
        <a:accent3>
          <a:srgbClr val="AAAAAD"/>
        </a:accent3>
        <a:accent4>
          <a:srgbClr val="DADADA"/>
        </a:accent4>
        <a:accent5>
          <a:srgbClr val="CAB8FF"/>
        </a:accent5>
        <a:accent6>
          <a:srgbClr val="B9B9E7"/>
        </a:accent6>
        <a:hlink>
          <a:srgbClr val="CCCC00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6">
        <a:dk1>
          <a:srgbClr val="000000"/>
        </a:dk1>
        <a:lt1>
          <a:srgbClr val="FFFFFF"/>
        </a:lt1>
        <a:dk2>
          <a:srgbClr val="000000"/>
        </a:dk2>
        <a:lt2>
          <a:srgbClr val="669966"/>
        </a:lt2>
        <a:accent1>
          <a:srgbClr val="CCCC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8A8AB9"/>
        </a:accent6>
        <a:hlink>
          <a:srgbClr val="000066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7">
        <a:dk1>
          <a:srgbClr val="0099CC"/>
        </a:dk1>
        <a:lt1>
          <a:srgbClr val="FFFFFF"/>
        </a:lt1>
        <a:dk2>
          <a:srgbClr val="000099"/>
        </a:dk2>
        <a:lt2>
          <a:srgbClr val="FFFFFF"/>
        </a:lt2>
        <a:accent1>
          <a:srgbClr val="0099CC"/>
        </a:accent1>
        <a:accent2>
          <a:srgbClr val="6600FF"/>
        </a:accent2>
        <a:accent3>
          <a:srgbClr val="AAAACA"/>
        </a:accent3>
        <a:accent4>
          <a:srgbClr val="DADADA"/>
        </a:accent4>
        <a:accent5>
          <a:srgbClr val="AACAE2"/>
        </a:accent5>
        <a:accent6>
          <a:srgbClr val="5C00E7"/>
        </a:accent6>
        <a:hlink>
          <a:srgbClr val="FFCC00"/>
        </a:hlink>
        <a:folHlink>
          <a:srgbClr val="00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8">
        <a:dk1>
          <a:srgbClr val="000033"/>
        </a:dk1>
        <a:lt1>
          <a:srgbClr val="FFFFFF"/>
        </a:lt1>
        <a:dk2>
          <a:srgbClr val="003366"/>
        </a:dk2>
        <a:lt2>
          <a:srgbClr val="275C6D"/>
        </a:lt2>
        <a:accent1>
          <a:srgbClr val="A7D2DF"/>
        </a:accent1>
        <a:accent2>
          <a:srgbClr val="108DA6"/>
        </a:accent2>
        <a:accent3>
          <a:srgbClr val="FFFFFF"/>
        </a:accent3>
        <a:accent4>
          <a:srgbClr val="00002A"/>
        </a:accent4>
        <a:accent5>
          <a:srgbClr val="D0E5EC"/>
        </a:accent5>
        <a:accent6>
          <a:srgbClr val="0D7F96"/>
        </a:accent6>
        <a:hlink>
          <a:srgbClr val="666699"/>
        </a:hlink>
        <a:folHlink>
          <a:srgbClr val="99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9">
        <a:dk1>
          <a:srgbClr val="CC3300"/>
        </a:dk1>
        <a:lt1>
          <a:srgbClr val="FFFFFF"/>
        </a:lt1>
        <a:dk2>
          <a:srgbClr val="000000"/>
        </a:dk2>
        <a:lt2>
          <a:srgbClr val="FFFFCC"/>
        </a:lt2>
        <a:accent1>
          <a:srgbClr val="FF9900"/>
        </a:accent1>
        <a:accent2>
          <a:srgbClr val="993300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8A2D00"/>
        </a:accent6>
        <a:hlink>
          <a:srgbClr val="CEC5A2"/>
        </a:hlink>
        <a:folHlink>
          <a:srgbClr val="DDDDDD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Quadrant</Template>
  <TotalTime>18686</TotalTime>
  <Words>1109</Words>
  <Application>Microsoft Macintosh PowerPoint</Application>
  <PresentationFormat>On-screen Show (4:3)</PresentationFormat>
  <Paragraphs>533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Courier New</vt:lpstr>
      <vt:lpstr>Gill Sans</vt:lpstr>
      <vt:lpstr>ＭＳ Ｐゴシック</vt:lpstr>
      <vt:lpstr>Times New Roman</vt:lpstr>
      <vt:lpstr>Wingdings</vt:lpstr>
      <vt:lpstr>ヒラギノ角ゴ ProN W3</vt:lpstr>
      <vt:lpstr>Arial</vt:lpstr>
      <vt:lpstr>Quadrant</vt:lpstr>
      <vt:lpstr>CMPE 135: Object-Oriented Analysis  and Design September 5 Class Meeting</vt:lpstr>
      <vt:lpstr>Team Projects</vt:lpstr>
      <vt:lpstr>Key Points Regarding Good Design</vt:lpstr>
      <vt:lpstr>Key Points Regarding Good Design, cont’d</vt:lpstr>
      <vt:lpstr>Application Development Big Picture</vt:lpstr>
      <vt:lpstr>Iterative Development</vt:lpstr>
      <vt:lpstr>Incremental Development</vt:lpstr>
      <vt:lpstr>Rick’s Guitar Application</vt:lpstr>
      <vt:lpstr>A New Requirement!</vt:lpstr>
      <vt:lpstr>Possible Mandolin Solutions</vt:lpstr>
      <vt:lpstr>Possible Mandolin Solutions, cont’d</vt:lpstr>
      <vt:lpstr>New Instrument Class</vt:lpstr>
      <vt:lpstr>New Instrument Class, cont’d</vt:lpstr>
      <vt:lpstr>Abstract Classes</vt:lpstr>
      <vt:lpstr>New InstrumentSpec Class</vt:lpstr>
      <vt:lpstr>Next Iteration Design</vt:lpstr>
      <vt:lpstr>New Instrument Class</vt:lpstr>
      <vt:lpstr>New InstrumentSpec Class</vt:lpstr>
      <vt:lpstr>New InstrumentSpec Class, cont’d</vt:lpstr>
      <vt:lpstr>Revised Inventory Class</vt:lpstr>
      <vt:lpstr>Revised Inventory Class, cont’d</vt:lpstr>
      <vt:lpstr>Revised Inventory Class, cont’d</vt:lpstr>
      <vt:lpstr>Guitar and Mandolin Classes</vt:lpstr>
      <vt:lpstr>GuitarSpec and MandolinSpec Classes</vt:lpstr>
      <vt:lpstr>GuitarSpec and MandolinSpec Classes, cont’d</vt:lpstr>
      <vt:lpstr>Any Red Flags?</vt:lpstr>
      <vt:lpstr>More Red Flags?</vt:lpstr>
      <vt:lpstr>Rick Wants More Instruments!</vt:lpstr>
      <vt:lpstr>Our Design Doesn’t Scale Very Well</vt:lpstr>
      <vt:lpstr>Time to Revisit Our Design!</vt:lpstr>
      <vt:lpstr>Time to Revisit Our Design! cont’d</vt:lpstr>
      <vt:lpstr>Encapsulation to the Rescue!</vt:lpstr>
      <vt:lpstr>Encapsulation to the Rescue!</vt:lpstr>
      <vt:lpstr>Revised InstrumentSpec Class</vt:lpstr>
      <vt:lpstr>Revised InstrumentSpec Class, cont’d</vt:lpstr>
      <vt:lpstr>Revised InstrumentSpec Class, cont’d</vt:lpstr>
      <vt:lpstr>Re-revised Inventory Class</vt:lpstr>
      <vt:lpstr>Re-revised Inventory Class</vt:lpstr>
      <vt:lpstr>Improved Design</vt:lpstr>
      <vt:lpstr>Improved Design, cont’d</vt:lpstr>
      <vt:lpstr>Conclusions</vt:lpstr>
    </vt:vector>
  </TitlesOfParts>
  <Company>Apropos Logic</Company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153: Concepts of Compiler Design</dc:title>
  <dc:creator>Ronald Mak</dc:creator>
  <cp:lastModifiedBy>Ronald Mak</cp:lastModifiedBy>
  <cp:revision>279</cp:revision>
  <dcterms:created xsi:type="dcterms:W3CDTF">2008-01-12T03:52:55Z</dcterms:created>
  <dcterms:modified xsi:type="dcterms:W3CDTF">2017-09-05T05:27:08Z</dcterms:modified>
</cp:coreProperties>
</file>

<file path=docProps/thumbnail.jpeg>
</file>